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custom-properties+xml" PartName="/docProps/custom.xml"/>
  <Override ContentType="application/vnd.openxmlformats-officedocument.presentationml.handoutMaster+xml" PartName="/ppt/handoutMasters/handoutMaster1.xml"/>
  <Override ContentType="image/svg+xml" PartName="/ppt/media/image1.svg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presentationml.tags+xml" PartName="/ppt/tags/tag1.xml"/>
  <Override ContentType="application/vnd.openxmlformats-officedocument.presentationml.tags+xml" PartName="/ppt/tags/tag10.xml"/>
  <Override ContentType="application/vnd.openxmlformats-officedocument.presentationml.tags+xml" PartName="/ppt/tags/tag11.xml"/>
  <Override ContentType="application/vnd.openxmlformats-officedocument.presentationml.tags+xml" PartName="/ppt/tags/tag12.xml"/>
  <Override ContentType="application/vnd.openxmlformats-officedocument.presentationml.tags+xml" PartName="/ppt/tags/tag13.xml"/>
  <Override ContentType="application/vnd.openxmlformats-officedocument.presentationml.tags+xml" PartName="/ppt/tags/tag14.xml"/>
  <Override ContentType="application/vnd.openxmlformats-officedocument.presentationml.tags+xml" PartName="/ppt/tags/tag15.xml"/>
  <Override ContentType="application/vnd.openxmlformats-officedocument.presentationml.tags+xml" PartName="/ppt/tags/tag16.xml"/>
  <Override ContentType="application/vnd.openxmlformats-officedocument.presentationml.tags+xml" PartName="/ppt/tags/tag17.xml"/>
  <Override ContentType="application/vnd.openxmlformats-officedocument.presentationml.tags+xml" PartName="/ppt/tags/tag18.xml"/>
  <Override ContentType="application/vnd.openxmlformats-officedocument.presentationml.tags+xml" PartName="/ppt/tags/tag19.xml"/>
  <Override ContentType="application/vnd.openxmlformats-officedocument.presentationml.tags+xml" PartName="/ppt/tags/tag2.xml"/>
  <Override ContentType="application/vnd.openxmlformats-officedocument.presentationml.tags+xml" PartName="/ppt/tags/tag20.xml"/>
  <Override ContentType="application/vnd.openxmlformats-officedocument.presentationml.tags+xml" PartName="/ppt/tags/tag21.xml"/>
  <Override ContentType="application/vnd.openxmlformats-officedocument.presentationml.tags+xml" PartName="/ppt/tags/tag22.xml"/>
  <Override ContentType="application/vnd.openxmlformats-officedocument.presentationml.tags+xml" PartName="/ppt/tags/tag23.xml"/>
  <Override ContentType="application/vnd.openxmlformats-officedocument.presentationml.tags+xml" PartName="/ppt/tags/tag24.xml"/>
  <Override ContentType="application/vnd.openxmlformats-officedocument.presentationml.tags+xml" PartName="/ppt/tags/tag25.xml"/>
  <Override ContentType="application/vnd.openxmlformats-officedocument.presentationml.tags+xml" PartName="/ppt/tags/tag26.xml"/>
  <Override ContentType="application/vnd.openxmlformats-officedocument.presentationml.tags+xml" PartName="/ppt/tags/tag27.xml"/>
  <Override ContentType="application/vnd.openxmlformats-officedocument.presentationml.tags+xml" PartName="/ppt/tags/tag28.xml"/>
  <Override ContentType="application/vnd.openxmlformats-officedocument.presentationml.tags+xml" PartName="/ppt/tags/tag29.xml"/>
  <Override ContentType="application/vnd.openxmlformats-officedocument.presentationml.tags+xml" PartName="/ppt/tags/tag3.xml"/>
  <Override ContentType="application/vnd.openxmlformats-officedocument.presentationml.tags+xml" PartName="/ppt/tags/tag30.xml"/>
  <Override ContentType="application/vnd.openxmlformats-officedocument.presentationml.tags+xml" PartName="/ppt/tags/tag31.xml"/>
  <Override ContentType="application/vnd.openxmlformats-officedocument.presentationml.tags+xml" PartName="/ppt/tags/tag32.xml"/>
  <Override ContentType="application/vnd.openxmlformats-officedocument.presentationml.tags+xml" PartName="/ppt/tags/tag33.xml"/>
  <Override ContentType="application/vnd.openxmlformats-officedocument.presentationml.tags+xml" PartName="/ppt/tags/tag34.xml"/>
  <Override ContentType="application/vnd.openxmlformats-officedocument.presentationml.tags+xml" PartName="/ppt/tags/tag35.xml"/>
  <Override ContentType="application/vnd.openxmlformats-officedocument.presentationml.tags+xml" PartName="/ppt/tags/tag36.xml"/>
  <Override ContentType="application/vnd.openxmlformats-officedocument.presentationml.tags+xml" PartName="/ppt/tags/tag37.xml"/>
  <Override ContentType="application/vnd.openxmlformats-officedocument.presentationml.tags+xml" PartName="/ppt/tags/tag38.xml"/>
  <Override ContentType="application/vnd.openxmlformats-officedocument.presentationml.tags+xml" PartName="/ppt/tags/tag39.xml"/>
  <Override ContentType="application/vnd.openxmlformats-officedocument.presentationml.tags+xml" PartName="/ppt/tags/tag4.xml"/>
  <Override ContentType="application/vnd.openxmlformats-officedocument.presentationml.tags+xml" PartName="/ppt/tags/tag40.xml"/>
  <Override ContentType="application/vnd.openxmlformats-officedocument.presentationml.tags+xml" PartName="/ppt/tags/tag41.xml"/>
  <Override ContentType="application/vnd.openxmlformats-officedocument.presentationml.tags+xml" PartName="/ppt/tags/tag42.xml"/>
  <Override ContentType="application/vnd.openxmlformats-officedocument.presentationml.tags+xml" PartName="/ppt/tags/tag43.xml"/>
  <Override ContentType="application/vnd.openxmlformats-officedocument.presentationml.tags+xml" PartName="/ppt/tags/tag44.xml"/>
  <Override ContentType="application/vnd.openxmlformats-officedocument.presentationml.tags+xml" PartName="/ppt/tags/tag45.xml"/>
  <Override ContentType="application/vnd.openxmlformats-officedocument.presentationml.tags+xml" PartName="/ppt/tags/tag46.xml"/>
  <Override ContentType="application/vnd.openxmlformats-officedocument.presentationml.tags+xml" PartName="/ppt/tags/tag47.xml"/>
  <Override ContentType="application/vnd.openxmlformats-officedocument.presentationml.tags+xml" PartName="/ppt/tags/tag48.xml"/>
  <Override ContentType="application/vnd.openxmlformats-officedocument.presentationml.tags+xml" PartName="/ppt/tags/tag49.xml"/>
  <Override ContentType="application/vnd.openxmlformats-officedocument.presentationml.tags+xml" PartName="/ppt/tags/tag5.xml"/>
  <Override ContentType="application/vnd.openxmlformats-officedocument.presentationml.tags+xml" PartName="/ppt/tags/tag50.xml"/>
  <Override ContentType="application/vnd.openxmlformats-officedocument.presentationml.tags+xml" PartName="/ppt/tags/tag51.xml"/>
  <Override ContentType="application/vnd.openxmlformats-officedocument.presentationml.tags+xml" PartName="/ppt/tags/tag52.xml"/>
  <Override ContentType="application/vnd.openxmlformats-officedocument.presentationml.tags+xml" PartName="/ppt/tags/tag53.xml"/>
  <Override ContentType="application/vnd.openxmlformats-officedocument.presentationml.tags+xml" PartName="/ppt/tags/tag54.xml"/>
  <Override ContentType="application/vnd.openxmlformats-officedocument.presentationml.tags+xml" PartName="/ppt/tags/tag55.xml"/>
  <Override ContentType="application/vnd.openxmlformats-officedocument.presentationml.tags+xml" PartName="/ppt/tags/tag56.xml"/>
  <Override ContentType="application/vnd.openxmlformats-officedocument.presentationml.tags+xml" PartName="/ppt/tags/tag57.xml"/>
  <Override ContentType="application/vnd.openxmlformats-officedocument.presentationml.tags+xml" PartName="/ppt/tags/tag58.xml"/>
  <Override ContentType="application/vnd.openxmlformats-officedocument.presentationml.tags+xml" PartName="/ppt/tags/tag59.xml"/>
  <Override ContentType="application/vnd.openxmlformats-officedocument.presentationml.tags+xml" PartName="/ppt/tags/tag6.xml"/>
  <Override ContentType="application/vnd.openxmlformats-officedocument.presentationml.tags+xml" PartName="/ppt/tags/tag60.xml"/>
  <Override ContentType="application/vnd.openxmlformats-officedocument.presentationml.tags+xml" PartName="/ppt/tags/tag61.xml"/>
  <Override ContentType="application/vnd.openxmlformats-officedocument.presentationml.tags+xml" PartName="/ppt/tags/tag7.xml"/>
  <Override ContentType="application/vnd.openxmlformats-officedocument.presentationml.tags+xml" PartName="/ppt/tags/tag8.xml"/>
  <Override ContentType="application/vnd.openxmlformats-officedocument.presentationml.tags+xml" PartName="/ppt/tags/tag9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9"/>
  </p:handoutMasterIdLst>
  <p:sldIdLst>
    <p:sldId id="256" r:id="rId3"/>
    <p:sldId id="257" r:id="rId5"/>
    <p:sldId id="258" r:id="rId6"/>
    <p:sldId id="259" r:id="rId7"/>
    <p:sldId id="260" r:id="rId8"/>
    <p:sldId id="277" r:id="rId9"/>
    <p:sldId id="261" r:id="rId10"/>
    <p:sldId id="278" r:id="rId11"/>
    <p:sldId id="262" r:id="rId12"/>
    <p:sldId id="279" r:id="rId13"/>
    <p:sldId id="263" r:id="rId14"/>
    <p:sldId id="264" r:id="rId15"/>
    <p:sldId id="280" r:id="rId16"/>
    <p:sldId id="266" r:id="rId17"/>
    <p:sldId id="271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288A8"/>
    <a:srgbClr val="311197"/>
    <a:srgbClr val="E02E29"/>
    <a:srgbClr val="EDC23F"/>
    <a:srgbClr val="090908"/>
    <a:srgbClr val="CEA59E"/>
    <a:srgbClr val="DCDCDC"/>
    <a:srgbClr val="F0F0F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78" d="100"/>
          <a:sy n="78" d="100"/>
        </p:scale>
        <p:origin x="654" y="54"/>
      </p:cViewPr>
      <p:guideLst>
        <p:guide orient="horz" pos="219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39420" y="765810"/>
            <a:ext cx="11313160" cy="5326380"/>
          </a:xfrm>
          <a:prstGeom prst="rect">
            <a:avLst/>
          </a:prstGeom>
          <a:solidFill>
            <a:srgbClr val="0909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  <a:latin typeface="+mj-lt"/>
              <a:cs typeface="+mj-lt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566420" y="892810"/>
            <a:ext cx="11313160" cy="5326380"/>
          </a:xfrm>
          <a:prstGeom prst="rect">
            <a:avLst/>
          </a:prstGeom>
          <a:solidFill>
            <a:srgbClr val="0909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  <a:latin typeface="+mj-lt"/>
              <a:cs typeface="+mj-l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39420" y="765810"/>
            <a:ext cx="11313160" cy="5326380"/>
          </a:xfrm>
          <a:prstGeom prst="rect">
            <a:avLst/>
          </a:prstGeom>
          <a:solidFill>
            <a:srgbClr val="0909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  <a:latin typeface="+mj-lt"/>
              <a:cs typeface="+mj-l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439420" y="765810"/>
            <a:ext cx="11313160" cy="5326380"/>
          </a:xfrm>
          <a:prstGeom prst="rect">
            <a:avLst/>
          </a:prstGeom>
          <a:solidFill>
            <a:srgbClr val="0909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  <a:latin typeface="+mj-lt"/>
              <a:cs typeface="+mj-l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439420" y="765810"/>
            <a:ext cx="11313160" cy="5326380"/>
          </a:xfrm>
          <a:prstGeom prst="rect">
            <a:avLst/>
          </a:prstGeom>
          <a:solidFill>
            <a:srgbClr val="0909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  <a:latin typeface="+mj-lt"/>
              <a:cs typeface="+mj-l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39420" y="765810"/>
            <a:ext cx="11313160" cy="5326380"/>
          </a:xfrm>
          <a:prstGeom prst="rect">
            <a:avLst/>
          </a:prstGeom>
          <a:solidFill>
            <a:srgbClr val="0909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  <a:latin typeface="+mj-lt"/>
              <a:cs typeface="+mj-l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tags" Target="../tags/tag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>
            <p:custDataLst>
              <p:tags r:id="rId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tags" Target="../tags/tag46.xml"/><Relationship Id="rId5" Type="http://schemas.openxmlformats.org/officeDocument/2006/relationships/image" Target="../media/image1.svg"/><Relationship Id="rId4" Type="http://schemas.openxmlformats.org/officeDocument/2006/relationships/image" Target="../media/image7.png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2" Type="http://schemas.openxmlformats.org/officeDocument/2006/relationships/notesSlide" Target="../notesSlides/notesSlide8.xml"/><Relationship Id="rId11" Type="http://schemas.openxmlformats.org/officeDocument/2006/relationships/slideLayout" Target="../slideLayouts/slideLayout3.xml"/><Relationship Id="rId10" Type="http://schemas.openxmlformats.org/officeDocument/2006/relationships/tags" Target="../tags/tag47.xml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50.xml"/><Relationship Id="rId4" Type="http://schemas.openxmlformats.org/officeDocument/2006/relationships/image" Target="../media/image14.jpeg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52.xml"/><Relationship Id="rId4" Type="http://schemas.openxmlformats.org/officeDocument/2006/relationships/image" Target="../media/image14.jpeg"/><Relationship Id="rId3" Type="http://schemas.openxmlformats.org/officeDocument/2006/relationships/image" Target="../media/image4.png"/><Relationship Id="rId2" Type="http://schemas.openxmlformats.org/officeDocument/2006/relationships/tags" Target="../tags/tag51.xml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56.xml"/><Relationship Id="rId8" Type="http://schemas.openxmlformats.org/officeDocument/2006/relationships/tags" Target="../tags/tag55.xml"/><Relationship Id="rId7" Type="http://schemas.openxmlformats.org/officeDocument/2006/relationships/image" Target="../media/image1.svg"/><Relationship Id="rId6" Type="http://schemas.openxmlformats.org/officeDocument/2006/relationships/image" Target="../media/image7.png"/><Relationship Id="rId5" Type="http://schemas.openxmlformats.org/officeDocument/2006/relationships/tags" Target="../tags/tag54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tags" Target="../tags/tag53.xml"/><Relationship Id="rId11" Type="http://schemas.openxmlformats.org/officeDocument/2006/relationships/notesSlide" Target="../notesSlides/notesSlide11.xml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6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7.xml"/><Relationship Id="rId8" Type="http://schemas.openxmlformats.org/officeDocument/2006/relationships/tags" Target="../tags/tag16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image" Target="../media/image3.jpeg"/><Relationship Id="rId17" Type="http://schemas.openxmlformats.org/officeDocument/2006/relationships/notesSlide" Target="../notesSlides/notesSlide2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22.xml"/><Relationship Id="rId14" Type="http://schemas.openxmlformats.org/officeDocument/2006/relationships/tags" Target="../tags/tag21.xml"/><Relationship Id="rId13" Type="http://schemas.openxmlformats.org/officeDocument/2006/relationships/image" Target="../media/image4.png"/><Relationship Id="rId12" Type="http://schemas.openxmlformats.org/officeDocument/2006/relationships/tags" Target="../tags/tag20.xml"/><Relationship Id="rId11" Type="http://schemas.openxmlformats.org/officeDocument/2006/relationships/tags" Target="../tags/tag19.xml"/><Relationship Id="rId10" Type="http://schemas.openxmlformats.org/officeDocument/2006/relationships/tags" Target="../tags/tag18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tags" Target="../tags/tag25.xml"/><Relationship Id="rId7" Type="http://schemas.openxmlformats.org/officeDocument/2006/relationships/image" Target="../media/image1.svg"/><Relationship Id="rId6" Type="http://schemas.openxmlformats.org/officeDocument/2006/relationships/image" Target="../media/image7.png"/><Relationship Id="rId5" Type="http://schemas.openxmlformats.org/officeDocument/2006/relationships/tags" Target="../tags/tag24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tags" Target="../tags/tag23.xml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image" Target="../media/image1.svg"/><Relationship Id="rId5" Type="http://schemas.openxmlformats.org/officeDocument/2006/relationships/image" Target="../media/image7.png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image" Target="../media/image4.png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tags" Target="../tags/tag34.xml"/><Relationship Id="rId5" Type="http://schemas.openxmlformats.org/officeDocument/2006/relationships/image" Target="../media/image1.svg"/><Relationship Id="rId4" Type="http://schemas.openxmlformats.org/officeDocument/2006/relationships/image" Target="../media/image7.png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2" Type="http://schemas.openxmlformats.org/officeDocument/2006/relationships/notesSlide" Target="../notesSlides/notesSlide5.xml"/><Relationship Id="rId11" Type="http://schemas.openxmlformats.org/officeDocument/2006/relationships/slideLayout" Target="../slideLayouts/slideLayout3.xml"/><Relationship Id="rId10" Type="http://schemas.openxmlformats.org/officeDocument/2006/relationships/tags" Target="../tags/tag35.xml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6.xml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tags" Target="../tags/tag39.xml"/><Relationship Id="rId5" Type="http://schemas.openxmlformats.org/officeDocument/2006/relationships/image" Target="../media/image1.svg"/><Relationship Id="rId4" Type="http://schemas.openxmlformats.org/officeDocument/2006/relationships/image" Target="../media/image7.png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2" Type="http://schemas.openxmlformats.org/officeDocument/2006/relationships/notesSlide" Target="../notesSlides/notesSlide6.xml"/><Relationship Id="rId11" Type="http://schemas.openxmlformats.org/officeDocument/2006/relationships/slideLayout" Target="../slideLayouts/slideLayout3.xml"/><Relationship Id="rId10" Type="http://schemas.openxmlformats.org/officeDocument/2006/relationships/tags" Target="../tags/tag40.xml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-72390" y="2395855"/>
            <a:ext cx="7386320" cy="899160"/>
          </a:xfrm>
        </p:spPr>
        <p:txBody>
          <a:bodyPr>
            <a:scene3d>
              <a:camera prst="orthographicFront">
                <a:rot lat="60000" lon="19200000" rev="0"/>
              </a:camera>
              <a:lightRig rig="threePt" dir="t"/>
            </a:scene3d>
            <a:sp3d extrusionH="158750" prstMaterial="matte">
              <a:extrusionClr>
                <a:srgbClr val="E02E29"/>
              </a:extrusionClr>
            </a:sp3d>
          </a:bodyPr>
          <a:lstStyle/>
          <a:p>
            <a:pPr algn="l">
              <a:lnSpc>
                <a:spcPct val="80000"/>
              </a:lnSpc>
            </a:pPr>
            <a:r>
              <a:rPr lang="zh-CN" altLang="en-US" sz="8000">
                <a:solidFill>
                  <a:schemeClr val="bg1"/>
                </a:solidFill>
                <a:latin typeface="庞门正道标题体" panose="02010600030101010101" charset="-122"/>
                <a:ea typeface="庞门正道标题体" panose="02010600030101010101" charset="-122"/>
                <a:sym typeface="+mn-ea"/>
              </a:rPr>
              <a:t>抖音</a:t>
            </a:r>
            <a:r>
              <a:rPr lang="zh-CN" altLang="en-US" sz="8000">
                <a:solidFill>
                  <a:schemeClr val="bg1"/>
                </a:solidFill>
                <a:latin typeface="庞门正道标题体" panose="02010600030101010101" charset="-122"/>
                <a:ea typeface="庞门正道标题体" panose="02010600030101010101" charset="-122"/>
              </a:rPr>
              <a:t>红人电商研究报告</a:t>
            </a:r>
            <a:endParaRPr lang="zh-CN" altLang="en-US" sz="8000">
              <a:solidFill>
                <a:schemeClr val="bg1"/>
              </a:solidFill>
              <a:latin typeface="庞门正道标题体" panose="02010600030101010101" charset="-122"/>
              <a:ea typeface="庞门正道标题体" panose="02010600030101010101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661670" y="4979035"/>
            <a:ext cx="4177030" cy="951230"/>
          </a:xfrm>
        </p:spPr>
        <p:txBody>
          <a:bodyPr/>
          <a:lstStyle/>
          <a:p>
            <a:pPr algn="l"/>
            <a:r>
              <a:rPr lang="zh-CN" altLang="en-US" sz="140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数据来源：</a:t>
            </a:r>
            <a:r>
              <a:rPr lang="en-US" altLang="zh-CN" sz="140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2019/9/11-2019/10/10</a:t>
            </a:r>
            <a:endParaRPr lang="en-US" altLang="zh-CN" sz="14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948420" y="5894070"/>
            <a:ext cx="277812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/>
            <a:r>
              <a:rPr lang="zh-CN" altLang="en-US" sz="2400">
                <a:ln w="19050">
                  <a:solidFill>
                    <a:schemeClr val="bg1"/>
                  </a:solidFill>
                </a:ln>
                <a:noFill/>
                <a:latin typeface="庞门正道标题体" panose="02010600030101010101" charset="-122"/>
                <a:ea typeface="庞门正道标题体" panose="02010600030101010101" charset="-122"/>
              </a:rPr>
              <a:t>RESEARCH REPORT</a:t>
            </a:r>
            <a:endParaRPr lang="zh-CN" altLang="en-US" sz="2400">
              <a:ln w="19050">
                <a:solidFill>
                  <a:schemeClr val="bg1"/>
                </a:solidFill>
              </a:ln>
              <a:noFill/>
              <a:latin typeface="庞门正道标题体" panose="02010600030101010101" charset="-122"/>
              <a:ea typeface="庞门正道标题体" panose="02010600030101010101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712470" y="4319270"/>
            <a:ext cx="37452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l"/>
            <a:r>
              <a:rPr lang="en-US" sz="1400" b="0">
                <a:solidFill>
                  <a:schemeClr val="bg1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DIMMING RED MAN E-COMMERCE RESEARCH REPORT</a:t>
            </a:r>
            <a:endParaRPr lang="en-US" altLang="en-US" sz="1400" b="0">
              <a:solidFill>
                <a:schemeClr val="bg1"/>
              </a:solidFill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4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645795" y="1430020"/>
            <a:ext cx="8171815" cy="899160"/>
          </a:xfrm>
          <a:prstGeom prst="rect">
            <a:avLst/>
          </a:prstGeom>
        </p:spPr>
        <p:txBody>
          <a:bodyPr vert="horz" lIns="101600" tIns="38100" rIns="25400" bIns="38100" rtlCol="0" anchor="t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5400" b="0" u="none" strike="noStrike" kern="1200" cap="none" spc="6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i="1">
                <a:ln>
                  <a:solidFill>
                    <a:schemeClr val="bg1">
                      <a:alpha val="27000"/>
                    </a:schemeClr>
                  </a:solidFill>
                </a:ln>
                <a:noFill/>
                <a:latin typeface="庞门正道标题体" panose="02010600030101010101" charset="-122"/>
                <a:ea typeface="庞门正道标题体" panose="02010600030101010101" charset="-122"/>
                <a:sym typeface="+mn-ea"/>
              </a:rPr>
              <a:t>抖音</a:t>
            </a:r>
            <a:r>
              <a:rPr lang="zh-CN" altLang="en-US" i="1">
                <a:ln>
                  <a:solidFill>
                    <a:schemeClr val="bg1">
                      <a:alpha val="27000"/>
                    </a:schemeClr>
                  </a:solidFill>
                </a:ln>
                <a:noFill/>
                <a:latin typeface="庞门正道标题体" panose="02010600030101010101" charset="-122"/>
                <a:ea typeface="庞门正道标题体" panose="02010600030101010101" charset="-122"/>
              </a:rPr>
              <a:t>红人电商研究报告</a:t>
            </a:r>
            <a:endParaRPr lang="zh-CN" altLang="en-US" i="1">
              <a:ln>
                <a:solidFill>
                  <a:schemeClr val="bg1">
                    <a:alpha val="27000"/>
                  </a:schemeClr>
                </a:solidFill>
              </a:ln>
              <a:noFill/>
              <a:latin typeface="庞门正道标题体" panose="02010600030101010101" charset="-122"/>
              <a:ea typeface="庞门正道标题体" panose="02010600030101010101" charset="-122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1049655" y="503555"/>
            <a:ext cx="732155" cy="783590"/>
          </a:xfrm>
          <a:custGeom>
            <a:avLst/>
            <a:gdLst>
              <a:gd name="connisteX0" fmla="*/ 632107 w 732084"/>
              <a:gd name="connsiteY0" fmla="*/ 196497 h 783801"/>
              <a:gd name="connisteX1" fmla="*/ 583847 w 732084"/>
              <a:gd name="connsiteY1" fmla="*/ 132362 h 783801"/>
              <a:gd name="connisteX2" fmla="*/ 519077 w 732084"/>
              <a:gd name="connsiteY2" fmla="*/ 83467 h 783801"/>
              <a:gd name="connisteX3" fmla="*/ 454942 w 732084"/>
              <a:gd name="connsiteY3" fmla="*/ 51082 h 783801"/>
              <a:gd name="connisteX4" fmla="*/ 390172 w 732084"/>
              <a:gd name="connsiteY4" fmla="*/ 35207 h 783801"/>
              <a:gd name="connisteX5" fmla="*/ 293017 w 732084"/>
              <a:gd name="connsiteY5" fmla="*/ 19332 h 783801"/>
              <a:gd name="connisteX6" fmla="*/ 212372 w 732084"/>
              <a:gd name="connsiteY6" fmla="*/ 2822 h 783801"/>
              <a:gd name="connisteX7" fmla="*/ 147602 w 732084"/>
              <a:gd name="connsiteY7" fmla="*/ 2822 h 783801"/>
              <a:gd name="connisteX8" fmla="*/ 83467 w 732084"/>
              <a:gd name="connsiteY8" fmla="*/ 2822 h 783801"/>
              <a:gd name="connisteX9" fmla="*/ 18697 w 732084"/>
              <a:gd name="connsiteY9" fmla="*/ 35207 h 783801"/>
              <a:gd name="connisteX10" fmla="*/ 2822 w 732084"/>
              <a:gd name="connsiteY10" fmla="*/ 99977 h 783801"/>
              <a:gd name="connisteX11" fmla="*/ 2822 w 732084"/>
              <a:gd name="connsiteY11" fmla="*/ 180622 h 783801"/>
              <a:gd name="connisteX12" fmla="*/ 2822 w 732084"/>
              <a:gd name="connsiteY12" fmla="*/ 245392 h 783801"/>
              <a:gd name="connisteX13" fmla="*/ 2822 w 732084"/>
              <a:gd name="connsiteY13" fmla="*/ 326037 h 783801"/>
              <a:gd name="connisteX14" fmla="*/ 35207 w 732084"/>
              <a:gd name="connsiteY14" fmla="*/ 390172 h 783801"/>
              <a:gd name="connisteX15" fmla="*/ 99342 w 732084"/>
              <a:gd name="connsiteY15" fmla="*/ 454942 h 783801"/>
              <a:gd name="connisteX16" fmla="*/ 147602 w 732084"/>
              <a:gd name="connsiteY16" fmla="*/ 519712 h 783801"/>
              <a:gd name="connisteX17" fmla="*/ 147602 w 732084"/>
              <a:gd name="connsiteY17" fmla="*/ 600357 h 783801"/>
              <a:gd name="connisteX18" fmla="*/ 179987 w 732084"/>
              <a:gd name="connsiteY18" fmla="*/ 665127 h 783801"/>
              <a:gd name="connisteX19" fmla="*/ 244757 w 732084"/>
              <a:gd name="connsiteY19" fmla="*/ 713387 h 783801"/>
              <a:gd name="connisteX20" fmla="*/ 309527 w 732084"/>
              <a:gd name="connsiteY20" fmla="*/ 745772 h 783801"/>
              <a:gd name="connisteX21" fmla="*/ 373662 w 732084"/>
              <a:gd name="connsiteY21" fmla="*/ 761647 h 783801"/>
              <a:gd name="connisteX22" fmla="*/ 438432 w 732084"/>
              <a:gd name="connsiteY22" fmla="*/ 778157 h 783801"/>
              <a:gd name="connisteX23" fmla="*/ 519077 w 732084"/>
              <a:gd name="connsiteY23" fmla="*/ 778157 h 783801"/>
              <a:gd name="connisteX24" fmla="*/ 583847 w 732084"/>
              <a:gd name="connsiteY24" fmla="*/ 778157 h 783801"/>
              <a:gd name="connisteX25" fmla="*/ 632107 w 732084"/>
              <a:gd name="connsiteY25" fmla="*/ 713387 h 783801"/>
              <a:gd name="connisteX26" fmla="*/ 680367 w 732084"/>
              <a:gd name="connsiteY26" fmla="*/ 648617 h 783801"/>
              <a:gd name="connisteX27" fmla="*/ 696877 w 732084"/>
              <a:gd name="connsiteY27" fmla="*/ 567972 h 783801"/>
              <a:gd name="connisteX28" fmla="*/ 712752 w 732084"/>
              <a:gd name="connsiteY28" fmla="*/ 503202 h 783801"/>
              <a:gd name="connisteX29" fmla="*/ 729262 w 732084"/>
              <a:gd name="connsiteY29" fmla="*/ 439067 h 783801"/>
              <a:gd name="connisteX30" fmla="*/ 729262 w 732084"/>
              <a:gd name="connsiteY30" fmla="*/ 374297 h 783801"/>
              <a:gd name="connisteX31" fmla="*/ 729262 w 732084"/>
              <a:gd name="connsiteY31" fmla="*/ 309527 h 783801"/>
              <a:gd name="connisteX32" fmla="*/ 696877 w 732084"/>
              <a:gd name="connsiteY32" fmla="*/ 228882 h 783801"/>
              <a:gd name="connisteX33" fmla="*/ 632107 w 732084"/>
              <a:gd name="connsiteY33" fmla="*/ 213007 h 7838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</a:cxnLst>
            <a:rect l="l" t="t" r="r" b="b"/>
            <a:pathLst>
              <a:path w="732084" h="783802">
                <a:moveTo>
                  <a:pt x="632107" y="196497"/>
                </a:moveTo>
                <a:cubicBezTo>
                  <a:pt x="623852" y="184432"/>
                  <a:pt x="606707" y="155222"/>
                  <a:pt x="583847" y="132362"/>
                </a:cubicBezTo>
                <a:cubicBezTo>
                  <a:pt x="560987" y="109502"/>
                  <a:pt x="545112" y="99977"/>
                  <a:pt x="519077" y="83467"/>
                </a:cubicBezTo>
                <a:cubicBezTo>
                  <a:pt x="493042" y="66957"/>
                  <a:pt x="480977" y="60607"/>
                  <a:pt x="454942" y="51082"/>
                </a:cubicBezTo>
                <a:cubicBezTo>
                  <a:pt x="428907" y="41557"/>
                  <a:pt x="422557" y="41557"/>
                  <a:pt x="390172" y="35207"/>
                </a:cubicBezTo>
                <a:cubicBezTo>
                  <a:pt x="357787" y="28857"/>
                  <a:pt x="328577" y="25682"/>
                  <a:pt x="293017" y="19332"/>
                </a:cubicBezTo>
                <a:cubicBezTo>
                  <a:pt x="257457" y="12982"/>
                  <a:pt x="241582" y="5997"/>
                  <a:pt x="212372" y="2822"/>
                </a:cubicBezTo>
                <a:cubicBezTo>
                  <a:pt x="183162" y="-353"/>
                  <a:pt x="173637" y="2822"/>
                  <a:pt x="147602" y="2822"/>
                </a:cubicBezTo>
                <a:cubicBezTo>
                  <a:pt x="121567" y="2822"/>
                  <a:pt x="109502" y="-3528"/>
                  <a:pt x="83467" y="2822"/>
                </a:cubicBezTo>
                <a:cubicBezTo>
                  <a:pt x="57432" y="9172"/>
                  <a:pt x="34572" y="15522"/>
                  <a:pt x="18697" y="35207"/>
                </a:cubicBezTo>
                <a:cubicBezTo>
                  <a:pt x="2822" y="54892"/>
                  <a:pt x="5997" y="70767"/>
                  <a:pt x="2822" y="99977"/>
                </a:cubicBezTo>
                <a:cubicBezTo>
                  <a:pt x="-353" y="129187"/>
                  <a:pt x="2822" y="151412"/>
                  <a:pt x="2822" y="180622"/>
                </a:cubicBezTo>
                <a:cubicBezTo>
                  <a:pt x="2822" y="209832"/>
                  <a:pt x="2822" y="216182"/>
                  <a:pt x="2822" y="245392"/>
                </a:cubicBezTo>
                <a:cubicBezTo>
                  <a:pt x="2822" y="274602"/>
                  <a:pt x="-3528" y="296827"/>
                  <a:pt x="2822" y="326037"/>
                </a:cubicBezTo>
                <a:cubicBezTo>
                  <a:pt x="9172" y="355247"/>
                  <a:pt x="16157" y="364137"/>
                  <a:pt x="35207" y="390172"/>
                </a:cubicBezTo>
                <a:cubicBezTo>
                  <a:pt x="54257" y="416207"/>
                  <a:pt x="77117" y="428907"/>
                  <a:pt x="99342" y="454942"/>
                </a:cubicBezTo>
                <a:cubicBezTo>
                  <a:pt x="121567" y="480977"/>
                  <a:pt x="138077" y="490502"/>
                  <a:pt x="147602" y="519712"/>
                </a:cubicBezTo>
                <a:cubicBezTo>
                  <a:pt x="157127" y="548922"/>
                  <a:pt x="141252" y="571147"/>
                  <a:pt x="147602" y="600357"/>
                </a:cubicBezTo>
                <a:cubicBezTo>
                  <a:pt x="153952" y="629567"/>
                  <a:pt x="160302" y="642267"/>
                  <a:pt x="179987" y="665127"/>
                </a:cubicBezTo>
                <a:cubicBezTo>
                  <a:pt x="199672" y="687987"/>
                  <a:pt x="218722" y="697512"/>
                  <a:pt x="244757" y="713387"/>
                </a:cubicBezTo>
                <a:cubicBezTo>
                  <a:pt x="270792" y="729262"/>
                  <a:pt x="283492" y="736247"/>
                  <a:pt x="309527" y="745772"/>
                </a:cubicBezTo>
                <a:cubicBezTo>
                  <a:pt x="335562" y="755297"/>
                  <a:pt x="347627" y="755297"/>
                  <a:pt x="373662" y="761647"/>
                </a:cubicBezTo>
                <a:cubicBezTo>
                  <a:pt x="399697" y="767997"/>
                  <a:pt x="409222" y="774982"/>
                  <a:pt x="438432" y="778157"/>
                </a:cubicBezTo>
                <a:cubicBezTo>
                  <a:pt x="467642" y="781332"/>
                  <a:pt x="489867" y="778157"/>
                  <a:pt x="519077" y="778157"/>
                </a:cubicBezTo>
                <a:cubicBezTo>
                  <a:pt x="548287" y="778157"/>
                  <a:pt x="560987" y="790857"/>
                  <a:pt x="583847" y="778157"/>
                </a:cubicBezTo>
                <a:cubicBezTo>
                  <a:pt x="606707" y="765457"/>
                  <a:pt x="613057" y="739422"/>
                  <a:pt x="632107" y="713387"/>
                </a:cubicBezTo>
                <a:cubicBezTo>
                  <a:pt x="651157" y="687352"/>
                  <a:pt x="667667" y="677827"/>
                  <a:pt x="680367" y="648617"/>
                </a:cubicBezTo>
                <a:cubicBezTo>
                  <a:pt x="693067" y="619407"/>
                  <a:pt x="690527" y="597182"/>
                  <a:pt x="696877" y="567972"/>
                </a:cubicBezTo>
                <a:cubicBezTo>
                  <a:pt x="703227" y="538762"/>
                  <a:pt x="706402" y="529237"/>
                  <a:pt x="712752" y="503202"/>
                </a:cubicBezTo>
                <a:cubicBezTo>
                  <a:pt x="719102" y="477167"/>
                  <a:pt x="726087" y="465102"/>
                  <a:pt x="729262" y="439067"/>
                </a:cubicBezTo>
                <a:cubicBezTo>
                  <a:pt x="732437" y="413032"/>
                  <a:pt x="729262" y="400332"/>
                  <a:pt x="729262" y="374297"/>
                </a:cubicBezTo>
                <a:cubicBezTo>
                  <a:pt x="729262" y="348262"/>
                  <a:pt x="735612" y="338737"/>
                  <a:pt x="729262" y="309527"/>
                </a:cubicBezTo>
                <a:cubicBezTo>
                  <a:pt x="722912" y="280317"/>
                  <a:pt x="716562" y="247932"/>
                  <a:pt x="696877" y="228882"/>
                </a:cubicBezTo>
                <a:cubicBezTo>
                  <a:pt x="677192" y="209832"/>
                  <a:pt x="644172" y="214277"/>
                  <a:pt x="632107" y="213007"/>
                </a:cubicBezTo>
              </a:path>
            </a:pathLst>
          </a:custGeom>
          <a:solidFill>
            <a:srgbClr val="ED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672465" y="713740"/>
            <a:ext cx="8171815" cy="899160"/>
          </a:xfrm>
          <a:prstGeom prst="rect">
            <a:avLst/>
          </a:prstGeom>
        </p:spPr>
        <p:txBody>
          <a:bodyPr vert="horz" lIns="101600" tIns="38100" rIns="25400" bIns="38100" rtlCol="0" anchor="t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5400" b="0" u="none" strike="noStrike" kern="1200" cap="none" spc="6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i="1">
                <a:ln>
                  <a:solidFill>
                    <a:schemeClr val="bg1">
                      <a:alpha val="27000"/>
                    </a:schemeClr>
                  </a:solidFill>
                </a:ln>
                <a:noFill/>
                <a:latin typeface="庞门正道标题体" panose="02010600030101010101" charset="-122"/>
                <a:ea typeface="庞门正道标题体" panose="02010600030101010101" charset="-122"/>
                <a:sym typeface="+mn-ea"/>
              </a:rPr>
              <a:t>抖音</a:t>
            </a:r>
            <a:r>
              <a:rPr lang="zh-CN" altLang="en-US" i="1">
                <a:ln>
                  <a:solidFill>
                    <a:schemeClr val="bg1">
                      <a:alpha val="27000"/>
                    </a:schemeClr>
                  </a:solidFill>
                </a:ln>
                <a:noFill/>
                <a:latin typeface="庞门正道标题体" panose="02010600030101010101" charset="-122"/>
                <a:ea typeface="庞门正道标题体" panose="02010600030101010101" charset="-122"/>
              </a:rPr>
              <a:t>红人电商研究报告</a:t>
            </a:r>
            <a:endParaRPr lang="zh-CN" altLang="en-US" i="1">
              <a:ln>
                <a:solidFill>
                  <a:schemeClr val="bg1">
                    <a:alpha val="27000"/>
                  </a:schemeClr>
                </a:solidFill>
              </a:ln>
              <a:noFill/>
              <a:latin typeface="庞门正道标题体" panose="02010600030101010101" charset="-122"/>
              <a:ea typeface="庞门正道标题体" panose="02010600030101010101" charset="-122"/>
            </a:endParaRPr>
          </a:p>
        </p:txBody>
      </p:sp>
      <p:sp>
        <p:nvSpPr>
          <p:cNvPr id="7" name="标题 1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548005" y="2072640"/>
            <a:ext cx="8171815" cy="899160"/>
          </a:xfrm>
          <a:prstGeom prst="rect">
            <a:avLst/>
          </a:prstGeom>
        </p:spPr>
        <p:txBody>
          <a:bodyPr vert="horz" lIns="101600" tIns="38100" rIns="25400" bIns="38100" rtlCol="0" anchor="t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5400" b="0" u="none" strike="noStrike" kern="1200" cap="none" spc="6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i="1">
                <a:ln>
                  <a:solidFill>
                    <a:schemeClr val="bg1">
                      <a:alpha val="27000"/>
                    </a:schemeClr>
                  </a:solidFill>
                </a:ln>
                <a:noFill/>
                <a:latin typeface="庞门正道标题体" panose="02010600030101010101" charset="-122"/>
                <a:ea typeface="庞门正道标题体" panose="02010600030101010101" charset="-122"/>
                <a:sym typeface="+mn-ea"/>
              </a:rPr>
              <a:t>抖音</a:t>
            </a:r>
            <a:r>
              <a:rPr lang="zh-CN" altLang="en-US" i="1">
                <a:ln>
                  <a:solidFill>
                    <a:schemeClr val="bg1">
                      <a:alpha val="27000"/>
                    </a:schemeClr>
                  </a:solidFill>
                </a:ln>
                <a:noFill/>
                <a:latin typeface="庞门正道标题体" panose="02010600030101010101" charset="-122"/>
                <a:ea typeface="庞门正道标题体" panose="02010600030101010101" charset="-122"/>
              </a:rPr>
              <a:t>红人电商研究报告</a:t>
            </a:r>
            <a:endParaRPr lang="zh-CN" altLang="en-US" i="1">
              <a:ln>
                <a:solidFill>
                  <a:schemeClr val="bg1">
                    <a:alpha val="27000"/>
                  </a:schemeClr>
                </a:solidFill>
              </a:ln>
              <a:noFill/>
              <a:latin typeface="庞门正道标题体" panose="02010600030101010101" charset="-122"/>
              <a:ea typeface="庞门正道标题体" panose="02010600030101010101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439420" y="3536315"/>
            <a:ext cx="7105650" cy="2101850"/>
            <a:chOff x="178" y="5473"/>
            <a:chExt cx="11190" cy="3310"/>
          </a:xfrm>
          <a:solidFill>
            <a:srgbClr val="E02E29"/>
          </a:solidFill>
        </p:grpSpPr>
        <p:sp>
          <p:nvSpPr>
            <p:cNvPr id="10" name="矩形 9"/>
            <p:cNvSpPr/>
            <p:nvPr/>
          </p:nvSpPr>
          <p:spPr>
            <a:xfrm>
              <a:off x="178" y="5473"/>
              <a:ext cx="11190" cy="1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178" y="6099"/>
              <a:ext cx="11190" cy="1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178" y="6725"/>
              <a:ext cx="11190" cy="1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178" y="7351"/>
              <a:ext cx="11190" cy="1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178" y="7977"/>
              <a:ext cx="11190" cy="1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178" y="8603"/>
              <a:ext cx="11190" cy="1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534785" y="772160"/>
            <a:ext cx="4742180" cy="5694680"/>
            <a:chOff x="10291" y="1216"/>
            <a:chExt cx="7468" cy="8968"/>
          </a:xfrm>
        </p:grpSpPr>
        <p:sp>
          <p:nvSpPr>
            <p:cNvPr id="4" name="平行四边形 3"/>
            <p:cNvSpPr/>
            <p:nvPr/>
          </p:nvSpPr>
          <p:spPr>
            <a:xfrm>
              <a:off x="10291" y="1216"/>
              <a:ext cx="6865" cy="8365"/>
            </a:xfrm>
            <a:prstGeom prst="parallelogram">
              <a:avLst/>
            </a:prstGeom>
            <a:pattFill prst="lgGrid">
              <a:fgClr>
                <a:srgbClr val="E02E29"/>
              </a:fgClr>
              <a:bgClr>
                <a:srgbClr val="311197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平行四边形 5"/>
            <p:cNvSpPr/>
            <p:nvPr/>
          </p:nvSpPr>
          <p:spPr>
            <a:xfrm>
              <a:off x="10895" y="1820"/>
              <a:ext cx="6865" cy="8365"/>
            </a:xfrm>
            <a:prstGeom prst="parallelogram">
              <a:avLst/>
            </a:prstGeom>
            <a:solidFill>
              <a:srgbClr val="E02E29"/>
            </a:solidFill>
            <a:ln>
              <a:noFill/>
            </a:ln>
            <a:effectLst>
              <a:outerShdw blurRad="88900" dist="165100" dir="8100000" algn="tr" rotWithShape="0">
                <a:prstClr val="black">
                  <a:alpha val="9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8948420" y="4380865"/>
            <a:ext cx="2777490" cy="2277745"/>
            <a:chOff x="14092" y="6893"/>
            <a:chExt cx="4374" cy="3587"/>
          </a:xfrm>
        </p:grpSpPr>
        <p:sp>
          <p:nvSpPr>
            <p:cNvPr id="31" name="文本框 30"/>
            <p:cNvSpPr txBox="1"/>
            <p:nvPr/>
          </p:nvSpPr>
          <p:spPr>
            <a:xfrm>
              <a:off x="14092" y="9174"/>
              <a:ext cx="4375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dist"/>
              <a:r>
                <a:rPr lang="zh-CN" altLang="en-US" sz="2400">
                  <a:ln w="19050">
                    <a:solidFill>
                      <a:schemeClr val="bg1"/>
                    </a:solidFill>
                  </a:ln>
                  <a:noFill/>
                  <a:latin typeface="庞门正道标题体" panose="02010600030101010101" charset="-122"/>
                  <a:ea typeface="庞门正道标题体" panose="02010600030101010101" charset="-122"/>
                </a:rPr>
                <a:t>RESEARCH REPORT</a:t>
              </a:r>
              <a:endParaRPr lang="zh-CN" altLang="en-US" sz="2400">
                <a:ln w="19050">
                  <a:solidFill>
                    <a:schemeClr val="bg1"/>
                  </a:solidFill>
                </a:ln>
                <a:noFill/>
                <a:latin typeface="庞门正道标题体" panose="02010600030101010101" charset="-122"/>
                <a:ea typeface="庞门正道标题体" panose="02010600030101010101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4092" y="8032"/>
              <a:ext cx="4375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dist"/>
              <a:r>
                <a:rPr lang="zh-CN" altLang="en-US" sz="2400">
                  <a:ln w="19050">
                    <a:solidFill>
                      <a:schemeClr val="bg1"/>
                    </a:solidFill>
                  </a:ln>
                  <a:noFill/>
                  <a:latin typeface="庞门正道标题体" panose="02010600030101010101" charset="-122"/>
                  <a:ea typeface="庞门正道标题体" panose="02010600030101010101" charset="-122"/>
                </a:rPr>
                <a:t>RESEARCH REPORT</a:t>
              </a:r>
              <a:endParaRPr lang="zh-CN" altLang="en-US" sz="2400">
                <a:ln w="19050">
                  <a:solidFill>
                    <a:schemeClr val="bg1"/>
                  </a:solidFill>
                </a:ln>
                <a:noFill/>
                <a:latin typeface="庞门正道标题体" panose="02010600030101010101" charset="-122"/>
                <a:ea typeface="庞门正道标题体" panose="02010600030101010101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4092" y="6893"/>
              <a:ext cx="4375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dist"/>
              <a:r>
                <a:rPr lang="zh-CN" altLang="en-US" sz="2400">
                  <a:ln w="19050">
                    <a:solidFill>
                      <a:schemeClr val="bg1"/>
                    </a:solidFill>
                  </a:ln>
                  <a:noFill/>
                  <a:latin typeface="庞门正道标题体" panose="02010600030101010101" charset="-122"/>
                  <a:ea typeface="庞门正道标题体" panose="02010600030101010101" charset="-122"/>
                </a:rPr>
                <a:t>RESEARCH REPORT</a:t>
              </a:r>
              <a:endParaRPr lang="zh-CN" altLang="en-US" sz="2400">
                <a:ln w="19050">
                  <a:solidFill>
                    <a:schemeClr val="bg1"/>
                  </a:solidFill>
                </a:ln>
                <a:noFill/>
                <a:latin typeface="庞门正道标题体" panose="02010600030101010101" charset="-122"/>
                <a:ea typeface="庞门正道标题体" panose="02010600030101010101" charset="-122"/>
              </a:endParaRPr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616825" y="3281045"/>
            <a:ext cx="4948555" cy="624840"/>
          </a:xfrm>
          <a:scene3d>
            <a:camera prst="orthographicFront">
              <a:rot lat="0" lon="1200000" rev="0"/>
            </a:camera>
            <a:lightRig rig="brightRoom" dir="t">
              <a:rot lat="0" lon="0" rev="1200000"/>
            </a:lightRig>
          </a:scene3d>
          <a:sp3d prstMaterial="matte"/>
        </p:spPr>
        <p:txBody>
          <a:bodyPr>
            <a:scene3d>
              <a:camera prst="orthographicFront">
                <a:rot lat="0" lon="1200000" rev="0"/>
              </a:camera>
              <a:lightRig rig="threePt" dir="t">
                <a:rot lat="0" lon="0" rev="2400000"/>
              </a:lightRig>
            </a:scene3d>
            <a:sp3d extrusionH="254000">
              <a:extrusionClr>
                <a:srgbClr val="311197"/>
              </a:extrusionClr>
            </a:sp3d>
          </a:bodyPr>
          <a:lstStyle/>
          <a:p>
            <a:r>
              <a:rPr sz="4000" spc="120">
                <a:solidFill>
                  <a:schemeClr val="bg1"/>
                </a:solidFill>
                <a:sym typeface="+mn-ea"/>
              </a:rPr>
              <a:t>抖音视频带货榜</a:t>
            </a:r>
            <a:br>
              <a:rPr lang="zh-CN" altLang="en-US" sz="4000" spc="120">
                <a:solidFill>
                  <a:schemeClr val="bg1"/>
                </a:solidFill>
                <a:cs typeface="+mj-lt"/>
                <a:sym typeface="+mn-ea"/>
              </a:rPr>
            </a:br>
            <a:endParaRPr lang="zh-CN" altLang="en-US" sz="4000" spc="120">
              <a:solidFill>
                <a:schemeClr val="bg1"/>
              </a:solidFill>
              <a:cs typeface="+mj-lt"/>
              <a:sym typeface="+mn-ea"/>
            </a:endParaRPr>
          </a:p>
        </p:txBody>
      </p:sp>
      <p:sp>
        <p:nvSpPr>
          <p:cNvPr id="14" name="标题 4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7493635" y="1387475"/>
            <a:ext cx="4948555" cy="521970"/>
          </a:xfrm>
          <a:scene3d>
            <a:camera prst="orthographicFront">
              <a:rot lat="0" lon="1200000" rev="0"/>
            </a:camera>
            <a:lightRig rig="brightRoom" dir="t">
              <a:rot lat="0" lon="0" rev="1200000"/>
            </a:lightRig>
          </a:scene3d>
          <a:sp3d prstMaterial="matte"/>
        </p:spPr>
        <p:txBody>
          <a:bodyPr>
            <a:scene3d>
              <a:camera prst="orthographicFront">
                <a:rot lat="0" lon="1200000" rev="0"/>
              </a:camera>
              <a:lightRig rig="threePt" dir="t">
                <a:rot lat="0" lon="0" rev="2400000"/>
              </a:lightRig>
            </a:scene3d>
            <a:sp3d extrusionH="254000">
              <a:extrusionClr>
                <a:srgbClr val="311197"/>
              </a:extrusionClr>
            </a:sp3d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800" b="1" u="none" strike="noStrike" kern="1200" cap="none" spc="200" normalizeH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3800" spc="120">
                <a:solidFill>
                  <a:schemeClr val="bg1"/>
                </a:solidFill>
                <a:cs typeface="+mj-lt"/>
                <a:sym typeface="+mn-ea"/>
              </a:rPr>
              <a:t>04</a:t>
            </a:r>
            <a:br>
              <a:rPr lang="zh-CN" altLang="en-US" sz="13800" spc="120">
                <a:solidFill>
                  <a:schemeClr val="bg1"/>
                </a:solidFill>
                <a:cs typeface="+mj-lt"/>
                <a:sym typeface="+mn-ea"/>
              </a:rPr>
            </a:br>
            <a:endParaRPr lang="zh-CN" altLang="en-US" sz="13800" spc="120">
              <a:solidFill>
                <a:schemeClr val="bg1"/>
              </a:solidFill>
              <a:cs typeface="+mj-lt"/>
              <a:sym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378460" y="722630"/>
            <a:ext cx="3624580" cy="2354580"/>
            <a:chOff x="596" y="1138"/>
            <a:chExt cx="5708" cy="3708"/>
          </a:xfrm>
        </p:grpSpPr>
        <p:pic>
          <p:nvPicPr>
            <p:cNvPr id="12" name="图片 11" descr="3634290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0940000">
              <a:off x="1012" y="1138"/>
              <a:ext cx="3709" cy="3709"/>
            </a:xfrm>
            <a:prstGeom prst="rect">
              <a:avLst/>
            </a:prstGeom>
          </p:spPr>
        </p:pic>
        <p:sp>
          <p:nvSpPr>
            <p:cNvPr id="16" name="标题 1"/>
            <p:cNvSpPr>
              <a:spLocks noGrp="1"/>
            </p:cNvSpPr>
            <p:nvPr>
              <p:custDataLst>
                <p:tags r:id="rId6"/>
              </p:custDataLst>
            </p:nvPr>
          </p:nvSpPr>
          <p:spPr>
            <a:xfrm rot="21240000">
              <a:off x="596" y="1888"/>
              <a:ext cx="5709" cy="1416"/>
            </a:xfrm>
          </p:spPr>
          <p:txBody>
            <a:bodyPr>
              <a:scene3d>
                <a:camera prst="orthographicFront">
                  <a:rot lat="60000" lon="19200000" rev="0"/>
                </a:camera>
                <a:lightRig rig="threePt" dir="t"/>
              </a:scene3d>
              <a:sp3d extrusionH="158750" prstMaterial="matte">
                <a:extrusionClr>
                  <a:srgbClr val="E02E29"/>
                </a:extrusionClr>
              </a:sp3d>
            </a:bodyPr>
            <a:lstStyle>
              <a:lvl1pPr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800" b="1" u="none" strike="noStrike" kern="1200" cap="none" spc="200" normalizeH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80000"/>
                </a:lnSpc>
              </a:pPr>
              <a:r>
                <a:rPr lang="zh-CN" altLang="en-US" sz="4400">
                  <a:solidFill>
                    <a:schemeClr val="bg1"/>
                  </a:solidFill>
                  <a:latin typeface="庞门正道标题体" panose="02010600030101010101" charset="-122"/>
                  <a:ea typeface="庞门正道标题体" panose="02010600030101010101" charset="-122"/>
                  <a:sym typeface="+mn-ea"/>
                </a:rPr>
                <a:t>抖音</a:t>
              </a:r>
              <a:r>
                <a:rPr lang="zh-CN" altLang="en-US" sz="4400">
                  <a:solidFill>
                    <a:schemeClr val="bg1"/>
                  </a:solidFill>
                  <a:latin typeface="庞门正道标题体" panose="02010600030101010101" charset="-122"/>
                  <a:ea typeface="庞门正道标题体" panose="02010600030101010101" charset="-122"/>
                </a:rPr>
                <a:t>红人电商研究报告</a:t>
              </a:r>
              <a:endParaRPr lang="zh-CN" altLang="en-US" sz="4400">
                <a:solidFill>
                  <a:schemeClr val="bg1"/>
                </a:solidFill>
                <a:latin typeface="庞门正道标题体" panose="02010600030101010101" charset="-122"/>
                <a:ea typeface="庞门正道标题体" panose="02010600030101010101" charset="-122"/>
              </a:endParaRPr>
            </a:p>
          </p:txBody>
        </p:sp>
      </p:grpSp>
      <p:pic>
        <p:nvPicPr>
          <p:cNvPr id="2" name="图片 1" descr="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39420" y="766445"/>
            <a:ext cx="6478905" cy="5317490"/>
          </a:xfrm>
          <a:prstGeom prst="rect">
            <a:avLst/>
          </a:prstGeom>
        </p:spPr>
      </p:pic>
      <p:pic>
        <p:nvPicPr>
          <p:cNvPr id="8" name="图片 7" descr="图片1 拷贝2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769995" y="-930910"/>
            <a:ext cx="13152120" cy="7398385"/>
          </a:xfrm>
          <a:prstGeom prst="rect">
            <a:avLst/>
          </a:prstGeom>
        </p:spPr>
      </p:pic>
      <p:pic>
        <p:nvPicPr>
          <p:cNvPr id="15" name="图片 14" descr="图片1 拷贝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45" y="3905885"/>
            <a:ext cx="5577205" cy="3137535"/>
          </a:xfrm>
          <a:prstGeom prst="rect">
            <a:avLst/>
          </a:prstGeom>
        </p:spPr>
      </p:pic>
      <p:sp>
        <p:nvSpPr>
          <p:cNvPr id="9" name="任意多边形 8"/>
          <p:cNvSpPr/>
          <p:nvPr/>
        </p:nvSpPr>
        <p:spPr>
          <a:xfrm>
            <a:off x="2326640" y="4583430"/>
            <a:ext cx="732155" cy="783590"/>
          </a:xfrm>
          <a:custGeom>
            <a:avLst/>
            <a:gdLst>
              <a:gd name="connisteX0" fmla="*/ 632107 w 732084"/>
              <a:gd name="connsiteY0" fmla="*/ 196497 h 783801"/>
              <a:gd name="connisteX1" fmla="*/ 583847 w 732084"/>
              <a:gd name="connsiteY1" fmla="*/ 132362 h 783801"/>
              <a:gd name="connisteX2" fmla="*/ 519077 w 732084"/>
              <a:gd name="connsiteY2" fmla="*/ 83467 h 783801"/>
              <a:gd name="connisteX3" fmla="*/ 454942 w 732084"/>
              <a:gd name="connsiteY3" fmla="*/ 51082 h 783801"/>
              <a:gd name="connisteX4" fmla="*/ 390172 w 732084"/>
              <a:gd name="connsiteY4" fmla="*/ 35207 h 783801"/>
              <a:gd name="connisteX5" fmla="*/ 293017 w 732084"/>
              <a:gd name="connsiteY5" fmla="*/ 19332 h 783801"/>
              <a:gd name="connisteX6" fmla="*/ 212372 w 732084"/>
              <a:gd name="connsiteY6" fmla="*/ 2822 h 783801"/>
              <a:gd name="connisteX7" fmla="*/ 147602 w 732084"/>
              <a:gd name="connsiteY7" fmla="*/ 2822 h 783801"/>
              <a:gd name="connisteX8" fmla="*/ 83467 w 732084"/>
              <a:gd name="connsiteY8" fmla="*/ 2822 h 783801"/>
              <a:gd name="connisteX9" fmla="*/ 18697 w 732084"/>
              <a:gd name="connsiteY9" fmla="*/ 35207 h 783801"/>
              <a:gd name="connisteX10" fmla="*/ 2822 w 732084"/>
              <a:gd name="connsiteY10" fmla="*/ 99977 h 783801"/>
              <a:gd name="connisteX11" fmla="*/ 2822 w 732084"/>
              <a:gd name="connsiteY11" fmla="*/ 180622 h 783801"/>
              <a:gd name="connisteX12" fmla="*/ 2822 w 732084"/>
              <a:gd name="connsiteY12" fmla="*/ 245392 h 783801"/>
              <a:gd name="connisteX13" fmla="*/ 2822 w 732084"/>
              <a:gd name="connsiteY13" fmla="*/ 326037 h 783801"/>
              <a:gd name="connisteX14" fmla="*/ 35207 w 732084"/>
              <a:gd name="connsiteY14" fmla="*/ 390172 h 783801"/>
              <a:gd name="connisteX15" fmla="*/ 99342 w 732084"/>
              <a:gd name="connsiteY15" fmla="*/ 454942 h 783801"/>
              <a:gd name="connisteX16" fmla="*/ 147602 w 732084"/>
              <a:gd name="connsiteY16" fmla="*/ 519712 h 783801"/>
              <a:gd name="connisteX17" fmla="*/ 147602 w 732084"/>
              <a:gd name="connsiteY17" fmla="*/ 600357 h 783801"/>
              <a:gd name="connisteX18" fmla="*/ 179987 w 732084"/>
              <a:gd name="connsiteY18" fmla="*/ 665127 h 783801"/>
              <a:gd name="connisteX19" fmla="*/ 244757 w 732084"/>
              <a:gd name="connsiteY19" fmla="*/ 713387 h 783801"/>
              <a:gd name="connisteX20" fmla="*/ 309527 w 732084"/>
              <a:gd name="connsiteY20" fmla="*/ 745772 h 783801"/>
              <a:gd name="connisteX21" fmla="*/ 373662 w 732084"/>
              <a:gd name="connsiteY21" fmla="*/ 761647 h 783801"/>
              <a:gd name="connisteX22" fmla="*/ 438432 w 732084"/>
              <a:gd name="connsiteY22" fmla="*/ 778157 h 783801"/>
              <a:gd name="connisteX23" fmla="*/ 519077 w 732084"/>
              <a:gd name="connsiteY23" fmla="*/ 778157 h 783801"/>
              <a:gd name="connisteX24" fmla="*/ 583847 w 732084"/>
              <a:gd name="connsiteY24" fmla="*/ 778157 h 783801"/>
              <a:gd name="connisteX25" fmla="*/ 632107 w 732084"/>
              <a:gd name="connsiteY25" fmla="*/ 713387 h 783801"/>
              <a:gd name="connisteX26" fmla="*/ 680367 w 732084"/>
              <a:gd name="connsiteY26" fmla="*/ 648617 h 783801"/>
              <a:gd name="connisteX27" fmla="*/ 696877 w 732084"/>
              <a:gd name="connsiteY27" fmla="*/ 567972 h 783801"/>
              <a:gd name="connisteX28" fmla="*/ 712752 w 732084"/>
              <a:gd name="connsiteY28" fmla="*/ 503202 h 783801"/>
              <a:gd name="connisteX29" fmla="*/ 729262 w 732084"/>
              <a:gd name="connsiteY29" fmla="*/ 439067 h 783801"/>
              <a:gd name="connisteX30" fmla="*/ 729262 w 732084"/>
              <a:gd name="connsiteY30" fmla="*/ 374297 h 783801"/>
              <a:gd name="connisteX31" fmla="*/ 729262 w 732084"/>
              <a:gd name="connsiteY31" fmla="*/ 309527 h 783801"/>
              <a:gd name="connisteX32" fmla="*/ 696877 w 732084"/>
              <a:gd name="connsiteY32" fmla="*/ 228882 h 783801"/>
              <a:gd name="connisteX33" fmla="*/ 632107 w 732084"/>
              <a:gd name="connsiteY33" fmla="*/ 213007 h 7838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</a:cxnLst>
            <a:rect l="l" t="t" r="r" b="b"/>
            <a:pathLst>
              <a:path w="732084" h="783802">
                <a:moveTo>
                  <a:pt x="632107" y="196497"/>
                </a:moveTo>
                <a:cubicBezTo>
                  <a:pt x="623852" y="184432"/>
                  <a:pt x="606707" y="155222"/>
                  <a:pt x="583847" y="132362"/>
                </a:cubicBezTo>
                <a:cubicBezTo>
                  <a:pt x="560987" y="109502"/>
                  <a:pt x="545112" y="99977"/>
                  <a:pt x="519077" y="83467"/>
                </a:cubicBezTo>
                <a:cubicBezTo>
                  <a:pt x="493042" y="66957"/>
                  <a:pt x="480977" y="60607"/>
                  <a:pt x="454942" y="51082"/>
                </a:cubicBezTo>
                <a:cubicBezTo>
                  <a:pt x="428907" y="41557"/>
                  <a:pt x="422557" y="41557"/>
                  <a:pt x="390172" y="35207"/>
                </a:cubicBezTo>
                <a:cubicBezTo>
                  <a:pt x="357787" y="28857"/>
                  <a:pt x="328577" y="25682"/>
                  <a:pt x="293017" y="19332"/>
                </a:cubicBezTo>
                <a:cubicBezTo>
                  <a:pt x="257457" y="12982"/>
                  <a:pt x="241582" y="5997"/>
                  <a:pt x="212372" y="2822"/>
                </a:cubicBezTo>
                <a:cubicBezTo>
                  <a:pt x="183162" y="-353"/>
                  <a:pt x="173637" y="2822"/>
                  <a:pt x="147602" y="2822"/>
                </a:cubicBezTo>
                <a:cubicBezTo>
                  <a:pt x="121567" y="2822"/>
                  <a:pt x="109502" y="-3528"/>
                  <a:pt x="83467" y="2822"/>
                </a:cubicBezTo>
                <a:cubicBezTo>
                  <a:pt x="57432" y="9172"/>
                  <a:pt x="34572" y="15522"/>
                  <a:pt x="18697" y="35207"/>
                </a:cubicBezTo>
                <a:cubicBezTo>
                  <a:pt x="2822" y="54892"/>
                  <a:pt x="5997" y="70767"/>
                  <a:pt x="2822" y="99977"/>
                </a:cubicBezTo>
                <a:cubicBezTo>
                  <a:pt x="-353" y="129187"/>
                  <a:pt x="2822" y="151412"/>
                  <a:pt x="2822" y="180622"/>
                </a:cubicBezTo>
                <a:cubicBezTo>
                  <a:pt x="2822" y="209832"/>
                  <a:pt x="2822" y="216182"/>
                  <a:pt x="2822" y="245392"/>
                </a:cubicBezTo>
                <a:cubicBezTo>
                  <a:pt x="2822" y="274602"/>
                  <a:pt x="-3528" y="296827"/>
                  <a:pt x="2822" y="326037"/>
                </a:cubicBezTo>
                <a:cubicBezTo>
                  <a:pt x="9172" y="355247"/>
                  <a:pt x="16157" y="364137"/>
                  <a:pt x="35207" y="390172"/>
                </a:cubicBezTo>
                <a:cubicBezTo>
                  <a:pt x="54257" y="416207"/>
                  <a:pt x="77117" y="428907"/>
                  <a:pt x="99342" y="454942"/>
                </a:cubicBezTo>
                <a:cubicBezTo>
                  <a:pt x="121567" y="480977"/>
                  <a:pt x="138077" y="490502"/>
                  <a:pt x="147602" y="519712"/>
                </a:cubicBezTo>
                <a:cubicBezTo>
                  <a:pt x="157127" y="548922"/>
                  <a:pt x="141252" y="571147"/>
                  <a:pt x="147602" y="600357"/>
                </a:cubicBezTo>
                <a:cubicBezTo>
                  <a:pt x="153952" y="629567"/>
                  <a:pt x="160302" y="642267"/>
                  <a:pt x="179987" y="665127"/>
                </a:cubicBezTo>
                <a:cubicBezTo>
                  <a:pt x="199672" y="687987"/>
                  <a:pt x="218722" y="697512"/>
                  <a:pt x="244757" y="713387"/>
                </a:cubicBezTo>
                <a:cubicBezTo>
                  <a:pt x="270792" y="729262"/>
                  <a:pt x="283492" y="736247"/>
                  <a:pt x="309527" y="745772"/>
                </a:cubicBezTo>
                <a:cubicBezTo>
                  <a:pt x="335562" y="755297"/>
                  <a:pt x="347627" y="755297"/>
                  <a:pt x="373662" y="761647"/>
                </a:cubicBezTo>
                <a:cubicBezTo>
                  <a:pt x="399697" y="767997"/>
                  <a:pt x="409222" y="774982"/>
                  <a:pt x="438432" y="778157"/>
                </a:cubicBezTo>
                <a:cubicBezTo>
                  <a:pt x="467642" y="781332"/>
                  <a:pt x="489867" y="778157"/>
                  <a:pt x="519077" y="778157"/>
                </a:cubicBezTo>
                <a:cubicBezTo>
                  <a:pt x="548287" y="778157"/>
                  <a:pt x="560987" y="790857"/>
                  <a:pt x="583847" y="778157"/>
                </a:cubicBezTo>
                <a:cubicBezTo>
                  <a:pt x="606707" y="765457"/>
                  <a:pt x="613057" y="739422"/>
                  <a:pt x="632107" y="713387"/>
                </a:cubicBezTo>
                <a:cubicBezTo>
                  <a:pt x="651157" y="687352"/>
                  <a:pt x="667667" y="677827"/>
                  <a:pt x="680367" y="648617"/>
                </a:cubicBezTo>
                <a:cubicBezTo>
                  <a:pt x="693067" y="619407"/>
                  <a:pt x="690527" y="597182"/>
                  <a:pt x="696877" y="567972"/>
                </a:cubicBezTo>
                <a:cubicBezTo>
                  <a:pt x="703227" y="538762"/>
                  <a:pt x="706402" y="529237"/>
                  <a:pt x="712752" y="503202"/>
                </a:cubicBezTo>
                <a:cubicBezTo>
                  <a:pt x="719102" y="477167"/>
                  <a:pt x="726087" y="465102"/>
                  <a:pt x="729262" y="439067"/>
                </a:cubicBezTo>
                <a:cubicBezTo>
                  <a:pt x="732437" y="413032"/>
                  <a:pt x="729262" y="400332"/>
                  <a:pt x="729262" y="374297"/>
                </a:cubicBezTo>
                <a:cubicBezTo>
                  <a:pt x="729262" y="348262"/>
                  <a:pt x="735612" y="338737"/>
                  <a:pt x="729262" y="309527"/>
                </a:cubicBezTo>
                <a:cubicBezTo>
                  <a:pt x="722912" y="280317"/>
                  <a:pt x="716562" y="247932"/>
                  <a:pt x="696877" y="228882"/>
                </a:cubicBezTo>
                <a:cubicBezTo>
                  <a:pt x="677192" y="209832"/>
                  <a:pt x="644172" y="214277"/>
                  <a:pt x="632107" y="213007"/>
                </a:cubicBezTo>
              </a:path>
            </a:pathLst>
          </a:custGeom>
          <a:solidFill>
            <a:srgbClr val="ED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/>
        </p:nvSpPr>
        <p:spPr>
          <a:xfrm rot="6900000">
            <a:off x="5928995" y="1997710"/>
            <a:ext cx="614045" cy="657225"/>
          </a:xfrm>
          <a:custGeom>
            <a:avLst/>
            <a:gdLst>
              <a:gd name="connisteX0" fmla="*/ 632107 w 732084"/>
              <a:gd name="connsiteY0" fmla="*/ 196497 h 783801"/>
              <a:gd name="connisteX1" fmla="*/ 583847 w 732084"/>
              <a:gd name="connsiteY1" fmla="*/ 132362 h 783801"/>
              <a:gd name="connisteX2" fmla="*/ 519077 w 732084"/>
              <a:gd name="connsiteY2" fmla="*/ 83467 h 783801"/>
              <a:gd name="connisteX3" fmla="*/ 454942 w 732084"/>
              <a:gd name="connsiteY3" fmla="*/ 51082 h 783801"/>
              <a:gd name="connisteX4" fmla="*/ 390172 w 732084"/>
              <a:gd name="connsiteY4" fmla="*/ 35207 h 783801"/>
              <a:gd name="connisteX5" fmla="*/ 293017 w 732084"/>
              <a:gd name="connsiteY5" fmla="*/ 19332 h 783801"/>
              <a:gd name="connisteX6" fmla="*/ 212372 w 732084"/>
              <a:gd name="connsiteY6" fmla="*/ 2822 h 783801"/>
              <a:gd name="connisteX7" fmla="*/ 147602 w 732084"/>
              <a:gd name="connsiteY7" fmla="*/ 2822 h 783801"/>
              <a:gd name="connisteX8" fmla="*/ 83467 w 732084"/>
              <a:gd name="connsiteY8" fmla="*/ 2822 h 783801"/>
              <a:gd name="connisteX9" fmla="*/ 18697 w 732084"/>
              <a:gd name="connsiteY9" fmla="*/ 35207 h 783801"/>
              <a:gd name="connisteX10" fmla="*/ 2822 w 732084"/>
              <a:gd name="connsiteY10" fmla="*/ 99977 h 783801"/>
              <a:gd name="connisteX11" fmla="*/ 2822 w 732084"/>
              <a:gd name="connsiteY11" fmla="*/ 180622 h 783801"/>
              <a:gd name="connisteX12" fmla="*/ 2822 w 732084"/>
              <a:gd name="connsiteY12" fmla="*/ 245392 h 783801"/>
              <a:gd name="connisteX13" fmla="*/ 2822 w 732084"/>
              <a:gd name="connsiteY13" fmla="*/ 326037 h 783801"/>
              <a:gd name="connisteX14" fmla="*/ 35207 w 732084"/>
              <a:gd name="connsiteY14" fmla="*/ 390172 h 783801"/>
              <a:gd name="connisteX15" fmla="*/ 99342 w 732084"/>
              <a:gd name="connsiteY15" fmla="*/ 454942 h 783801"/>
              <a:gd name="connisteX16" fmla="*/ 147602 w 732084"/>
              <a:gd name="connsiteY16" fmla="*/ 519712 h 783801"/>
              <a:gd name="connisteX17" fmla="*/ 147602 w 732084"/>
              <a:gd name="connsiteY17" fmla="*/ 600357 h 783801"/>
              <a:gd name="connisteX18" fmla="*/ 179987 w 732084"/>
              <a:gd name="connsiteY18" fmla="*/ 665127 h 783801"/>
              <a:gd name="connisteX19" fmla="*/ 244757 w 732084"/>
              <a:gd name="connsiteY19" fmla="*/ 713387 h 783801"/>
              <a:gd name="connisteX20" fmla="*/ 309527 w 732084"/>
              <a:gd name="connsiteY20" fmla="*/ 745772 h 783801"/>
              <a:gd name="connisteX21" fmla="*/ 373662 w 732084"/>
              <a:gd name="connsiteY21" fmla="*/ 761647 h 783801"/>
              <a:gd name="connisteX22" fmla="*/ 438432 w 732084"/>
              <a:gd name="connsiteY22" fmla="*/ 778157 h 783801"/>
              <a:gd name="connisteX23" fmla="*/ 519077 w 732084"/>
              <a:gd name="connsiteY23" fmla="*/ 778157 h 783801"/>
              <a:gd name="connisteX24" fmla="*/ 583847 w 732084"/>
              <a:gd name="connsiteY24" fmla="*/ 778157 h 783801"/>
              <a:gd name="connisteX25" fmla="*/ 632107 w 732084"/>
              <a:gd name="connsiteY25" fmla="*/ 713387 h 783801"/>
              <a:gd name="connisteX26" fmla="*/ 680367 w 732084"/>
              <a:gd name="connsiteY26" fmla="*/ 648617 h 783801"/>
              <a:gd name="connisteX27" fmla="*/ 696877 w 732084"/>
              <a:gd name="connsiteY27" fmla="*/ 567972 h 783801"/>
              <a:gd name="connisteX28" fmla="*/ 712752 w 732084"/>
              <a:gd name="connsiteY28" fmla="*/ 503202 h 783801"/>
              <a:gd name="connisteX29" fmla="*/ 729262 w 732084"/>
              <a:gd name="connsiteY29" fmla="*/ 439067 h 783801"/>
              <a:gd name="connisteX30" fmla="*/ 729262 w 732084"/>
              <a:gd name="connsiteY30" fmla="*/ 374297 h 783801"/>
              <a:gd name="connisteX31" fmla="*/ 729262 w 732084"/>
              <a:gd name="connsiteY31" fmla="*/ 309527 h 783801"/>
              <a:gd name="connisteX32" fmla="*/ 696877 w 732084"/>
              <a:gd name="connsiteY32" fmla="*/ 228882 h 783801"/>
              <a:gd name="connisteX33" fmla="*/ 632107 w 732084"/>
              <a:gd name="connsiteY33" fmla="*/ 213007 h 7838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</a:cxnLst>
            <a:rect l="l" t="t" r="r" b="b"/>
            <a:pathLst>
              <a:path w="732084" h="783802">
                <a:moveTo>
                  <a:pt x="632107" y="196497"/>
                </a:moveTo>
                <a:cubicBezTo>
                  <a:pt x="623852" y="184432"/>
                  <a:pt x="606707" y="155222"/>
                  <a:pt x="583847" y="132362"/>
                </a:cubicBezTo>
                <a:cubicBezTo>
                  <a:pt x="560987" y="109502"/>
                  <a:pt x="545112" y="99977"/>
                  <a:pt x="519077" y="83467"/>
                </a:cubicBezTo>
                <a:cubicBezTo>
                  <a:pt x="493042" y="66957"/>
                  <a:pt x="480977" y="60607"/>
                  <a:pt x="454942" y="51082"/>
                </a:cubicBezTo>
                <a:cubicBezTo>
                  <a:pt x="428907" y="41557"/>
                  <a:pt x="422557" y="41557"/>
                  <a:pt x="390172" y="35207"/>
                </a:cubicBezTo>
                <a:cubicBezTo>
                  <a:pt x="357787" y="28857"/>
                  <a:pt x="328577" y="25682"/>
                  <a:pt x="293017" y="19332"/>
                </a:cubicBezTo>
                <a:cubicBezTo>
                  <a:pt x="257457" y="12982"/>
                  <a:pt x="241582" y="5997"/>
                  <a:pt x="212372" y="2822"/>
                </a:cubicBezTo>
                <a:cubicBezTo>
                  <a:pt x="183162" y="-353"/>
                  <a:pt x="173637" y="2822"/>
                  <a:pt x="147602" y="2822"/>
                </a:cubicBezTo>
                <a:cubicBezTo>
                  <a:pt x="121567" y="2822"/>
                  <a:pt x="109502" y="-3528"/>
                  <a:pt x="83467" y="2822"/>
                </a:cubicBezTo>
                <a:cubicBezTo>
                  <a:pt x="57432" y="9172"/>
                  <a:pt x="34572" y="15522"/>
                  <a:pt x="18697" y="35207"/>
                </a:cubicBezTo>
                <a:cubicBezTo>
                  <a:pt x="2822" y="54892"/>
                  <a:pt x="5997" y="70767"/>
                  <a:pt x="2822" y="99977"/>
                </a:cubicBezTo>
                <a:cubicBezTo>
                  <a:pt x="-353" y="129187"/>
                  <a:pt x="2822" y="151412"/>
                  <a:pt x="2822" y="180622"/>
                </a:cubicBezTo>
                <a:cubicBezTo>
                  <a:pt x="2822" y="209832"/>
                  <a:pt x="2822" y="216182"/>
                  <a:pt x="2822" y="245392"/>
                </a:cubicBezTo>
                <a:cubicBezTo>
                  <a:pt x="2822" y="274602"/>
                  <a:pt x="-3528" y="296827"/>
                  <a:pt x="2822" y="326037"/>
                </a:cubicBezTo>
                <a:cubicBezTo>
                  <a:pt x="9172" y="355247"/>
                  <a:pt x="16157" y="364137"/>
                  <a:pt x="35207" y="390172"/>
                </a:cubicBezTo>
                <a:cubicBezTo>
                  <a:pt x="54257" y="416207"/>
                  <a:pt x="77117" y="428907"/>
                  <a:pt x="99342" y="454942"/>
                </a:cubicBezTo>
                <a:cubicBezTo>
                  <a:pt x="121567" y="480977"/>
                  <a:pt x="138077" y="490502"/>
                  <a:pt x="147602" y="519712"/>
                </a:cubicBezTo>
                <a:cubicBezTo>
                  <a:pt x="157127" y="548922"/>
                  <a:pt x="141252" y="571147"/>
                  <a:pt x="147602" y="600357"/>
                </a:cubicBezTo>
                <a:cubicBezTo>
                  <a:pt x="153952" y="629567"/>
                  <a:pt x="160302" y="642267"/>
                  <a:pt x="179987" y="665127"/>
                </a:cubicBezTo>
                <a:cubicBezTo>
                  <a:pt x="199672" y="687987"/>
                  <a:pt x="218722" y="697512"/>
                  <a:pt x="244757" y="713387"/>
                </a:cubicBezTo>
                <a:cubicBezTo>
                  <a:pt x="270792" y="729262"/>
                  <a:pt x="283492" y="736247"/>
                  <a:pt x="309527" y="745772"/>
                </a:cubicBezTo>
                <a:cubicBezTo>
                  <a:pt x="335562" y="755297"/>
                  <a:pt x="347627" y="755297"/>
                  <a:pt x="373662" y="761647"/>
                </a:cubicBezTo>
                <a:cubicBezTo>
                  <a:pt x="399697" y="767997"/>
                  <a:pt x="409222" y="774982"/>
                  <a:pt x="438432" y="778157"/>
                </a:cubicBezTo>
                <a:cubicBezTo>
                  <a:pt x="467642" y="781332"/>
                  <a:pt x="489867" y="778157"/>
                  <a:pt x="519077" y="778157"/>
                </a:cubicBezTo>
                <a:cubicBezTo>
                  <a:pt x="548287" y="778157"/>
                  <a:pt x="560987" y="790857"/>
                  <a:pt x="583847" y="778157"/>
                </a:cubicBezTo>
                <a:cubicBezTo>
                  <a:pt x="606707" y="765457"/>
                  <a:pt x="613057" y="739422"/>
                  <a:pt x="632107" y="713387"/>
                </a:cubicBezTo>
                <a:cubicBezTo>
                  <a:pt x="651157" y="687352"/>
                  <a:pt x="667667" y="677827"/>
                  <a:pt x="680367" y="648617"/>
                </a:cubicBezTo>
                <a:cubicBezTo>
                  <a:pt x="693067" y="619407"/>
                  <a:pt x="690527" y="597182"/>
                  <a:pt x="696877" y="567972"/>
                </a:cubicBezTo>
                <a:cubicBezTo>
                  <a:pt x="703227" y="538762"/>
                  <a:pt x="706402" y="529237"/>
                  <a:pt x="712752" y="503202"/>
                </a:cubicBezTo>
                <a:cubicBezTo>
                  <a:pt x="719102" y="477167"/>
                  <a:pt x="726087" y="465102"/>
                  <a:pt x="729262" y="439067"/>
                </a:cubicBezTo>
                <a:cubicBezTo>
                  <a:pt x="732437" y="413032"/>
                  <a:pt x="729262" y="400332"/>
                  <a:pt x="729262" y="374297"/>
                </a:cubicBezTo>
                <a:cubicBezTo>
                  <a:pt x="729262" y="348262"/>
                  <a:pt x="735612" y="338737"/>
                  <a:pt x="729262" y="309527"/>
                </a:cubicBezTo>
                <a:cubicBezTo>
                  <a:pt x="722912" y="280317"/>
                  <a:pt x="716562" y="247932"/>
                  <a:pt x="696877" y="228882"/>
                </a:cubicBezTo>
                <a:cubicBezTo>
                  <a:pt x="677192" y="209832"/>
                  <a:pt x="644172" y="214277"/>
                  <a:pt x="632107" y="213007"/>
                </a:cubicBezTo>
              </a:path>
            </a:pathLst>
          </a:custGeom>
          <a:solidFill>
            <a:srgbClr val="ED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0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4857750" y="1529715"/>
            <a:ext cx="2820670" cy="3797300"/>
            <a:chOff x="13258" y="2409"/>
            <a:chExt cx="4442" cy="5980"/>
          </a:xfrm>
        </p:grpSpPr>
        <p:sp>
          <p:nvSpPr>
            <p:cNvPr id="6" name="矩形 5"/>
            <p:cNvSpPr/>
            <p:nvPr/>
          </p:nvSpPr>
          <p:spPr>
            <a:xfrm>
              <a:off x="13258" y="2409"/>
              <a:ext cx="4424" cy="5981"/>
            </a:xfrm>
            <a:prstGeom prst="rect">
              <a:avLst/>
            </a:prstGeom>
            <a:solidFill>
              <a:srgbClr val="0288A8"/>
            </a:solidFill>
            <a:ln w="139700">
              <a:solidFill>
                <a:srgbClr val="EDC2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13282" y="2814"/>
              <a:ext cx="4419" cy="5013"/>
              <a:chOff x="13282" y="2814"/>
              <a:chExt cx="4419" cy="5013"/>
            </a:xfrm>
          </p:grpSpPr>
          <p:grpSp>
            <p:nvGrpSpPr>
              <p:cNvPr id="18" name="组合 17"/>
              <p:cNvGrpSpPr/>
              <p:nvPr/>
            </p:nvGrpSpPr>
            <p:grpSpPr>
              <a:xfrm>
                <a:off x="13282" y="2814"/>
                <a:ext cx="4398" cy="3275"/>
                <a:chOff x="13282" y="2814"/>
                <a:chExt cx="4398" cy="3275"/>
              </a:xfrm>
            </p:grpSpPr>
            <p:grpSp>
              <p:nvGrpSpPr>
                <p:cNvPr id="12" name="组合 11"/>
                <p:cNvGrpSpPr/>
                <p:nvPr/>
              </p:nvGrpSpPr>
              <p:grpSpPr>
                <a:xfrm>
                  <a:off x="13286" y="2814"/>
                  <a:ext cx="4395" cy="1450"/>
                  <a:chOff x="13286" y="2814"/>
                  <a:chExt cx="4395" cy="1450"/>
                </a:xfrm>
              </p:grpSpPr>
              <p:grpSp>
                <p:nvGrpSpPr>
                  <p:cNvPr id="10" name="组合 9"/>
                  <p:cNvGrpSpPr/>
                  <p:nvPr/>
                </p:nvGrpSpPr>
                <p:grpSpPr>
                  <a:xfrm>
                    <a:off x="13286" y="2814"/>
                    <a:ext cx="4395" cy="845"/>
                    <a:chOff x="13286" y="2814"/>
                    <a:chExt cx="4395" cy="845"/>
                  </a:xfrm>
                </p:grpSpPr>
                <p:sp>
                  <p:nvSpPr>
                    <p:cNvPr id="8" name="矩形 7"/>
                    <p:cNvSpPr/>
                    <p:nvPr/>
                  </p:nvSpPr>
                  <p:spPr>
                    <a:xfrm>
                      <a:off x="13286" y="2814"/>
                      <a:ext cx="4375" cy="250"/>
                    </a:xfrm>
                    <a:prstGeom prst="rect">
                      <a:avLst/>
                    </a:prstGeom>
                    <a:solidFill>
                      <a:srgbClr val="EDC2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9" name="矩形 8"/>
                    <p:cNvSpPr/>
                    <p:nvPr/>
                  </p:nvSpPr>
                  <p:spPr>
                    <a:xfrm>
                      <a:off x="13307" y="3409"/>
                      <a:ext cx="4375" cy="250"/>
                    </a:xfrm>
                    <a:prstGeom prst="rect">
                      <a:avLst/>
                    </a:prstGeom>
                    <a:solidFill>
                      <a:srgbClr val="EDC2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/>
                    </a:p>
                  </p:txBody>
                </p:sp>
              </p:grpSp>
              <p:sp>
                <p:nvSpPr>
                  <p:cNvPr id="11" name="矩形 10"/>
                  <p:cNvSpPr/>
                  <p:nvPr/>
                </p:nvSpPr>
                <p:spPr>
                  <a:xfrm>
                    <a:off x="13307" y="4014"/>
                    <a:ext cx="4375" cy="250"/>
                  </a:xfrm>
                  <a:prstGeom prst="rect">
                    <a:avLst/>
                  </a:prstGeom>
                  <a:solidFill>
                    <a:srgbClr val="EDC2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3" name="组合 12"/>
                <p:cNvGrpSpPr/>
                <p:nvPr/>
              </p:nvGrpSpPr>
              <p:grpSpPr>
                <a:xfrm>
                  <a:off x="13282" y="4639"/>
                  <a:ext cx="4395" cy="1450"/>
                  <a:chOff x="13286" y="2814"/>
                  <a:chExt cx="4395" cy="1450"/>
                </a:xfrm>
              </p:grpSpPr>
              <p:grpSp>
                <p:nvGrpSpPr>
                  <p:cNvPr id="14" name="组合 13"/>
                  <p:cNvGrpSpPr/>
                  <p:nvPr/>
                </p:nvGrpSpPr>
                <p:grpSpPr>
                  <a:xfrm>
                    <a:off x="13286" y="2814"/>
                    <a:ext cx="4395" cy="845"/>
                    <a:chOff x="13286" y="2814"/>
                    <a:chExt cx="4395" cy="845"/>
                  </a:xfrm>
                </p:grpSpPr>
                <p:sp>
                  <p:nvSpPr>
                    <p:cNvPr id="15" name="矩形 14"/>
                    <p:cNvSpPr/>
                    <p:nvPr/>
                  </p:nvSpPr>
                  <p:spPr>
                    <a:xfrm>
                      <a:off x="13286" y="2814"/>
                      <a:ext cx="4375" cy="250"/>
                    </a:xfrm>
                    <a:prstGeom prst="rect">
                      <a:avLst/>
                    </a:prstGeom>
                    <a:solidFill>
                      <a:srgbClr val="EDC2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6" name="矩形 15"/>
                    <p:cNvSpPr/>
                    <p:nvPr/>
                  </p:nvSpPr>
                  <p:spPr>
                    <a:xfrm>
                      <a:off x="13307" y="3409"/>
                      <a:ext cx="4375" cy="250"/>
                    </a:xfrm>
                    <a:prstGeom prst="rect">
                      <a:avLst/>
                    </a:prstGeom>
                    <a:solidFill>
                      <a:srgbClr val="EDC2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/>
                    </a:p>
                  </p:txBody>
                </p:sp>
              </p:grpSp>
              <p:sp>
                <p:nvSpPr>
                  <p:cNvPr id="17" name="矩形 16"/>
                  <p:cNvSpPr/>
                  <p:nvPr/>
                </p:nvSpPr>
                <p:spPr>
                  <a:xfrm>
                    <a:off x="13307" y="4014"/>
                    <a:ext cx="4375" cy="250"/>
                  </a:xfrm>
                  <a:prstGeom prst="rect">
                    <a:avLst/>
                  </a:prstGeom>
                  <a:solidFill>
                    <a:srgbClr val="EDC2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19" name="组合 18"/>
              <p:cNvGrpSpPr/>
              <p:nvPr/>
            </p:nvGrpSpPr>
            <p:grpSpPr>
              <a:xfrm>
                <a:off x="13307" y="6377"/>
                <a:ext cx="4395" cy="1450"/>
                <a:chOff x="13286" y="2814"/>
                <a:chExt cx="4395" cy="1450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13286" y="2814"/>
                  <a:ext cx="4395" cy="845"/>
                  <a:chOff x="13286" y="2814"/>
                  <a:chExt cx="4395" cy="845"/>
                </a:xfrm>
              </p:grpSpPr>
              <p:sp>
                <p:nvSpPr>
                  <p:cNvPr id="21" name="矩形 20"/>
                  <p:cNvSpPr/>
                  <p:nvPr/>
                </p:nvSpPr>
                <p:spPr>
                  <a:xfrm>
                    <a:off x="13286" y="2814"/>
                    <a:ext cx="4375" cy="250"/>
                  </a:xfrm>
                  <a:prstGeom prst="rect">
                    <a:avLst/>
                  </a:prstGeom>
                  <a:solidFill>
                    <a:srgbClr val="EDC2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 b="1"/>
                  </a:p>
                </p:txBody>
              </p:sp>
              <p:sp>
                <p:nvSpPr>
                  <p:cNvPr id="22" name="矩形 21"/>
                  <p:cNvSpPr/>
                  <p:nvPr/>
                </p:nvSpPr>
                <p:spPr>
                  <a:xfrm>
                    <a:off x="13307" y="3409"/>
                    <a:ext cx="4375" cy="250"/>
                  </a:xfrm>
                  <a:prstGeom prst="rect">
                    <a:avLst/>
                  </a:prstGeom>
                  <a:solidFill>
                    <a:srgbClr val="EDC2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 b="1"/>
                  </a:p>
                </p:txBody>
              </p:sp>
            </p:grpSp>
            <p:sp>
              <p:nvSpPr>
                <p:cNvPr id="23" name="矩形 22"/>
                <p:cNvSpPr/>
                <p:nvPr/>
              </p:nvSpPr>
              <p:spPr>
                <a:xfrm>
                  <a:off x="13307" y="4014"/>
                  <a:ext cx="4375" cy="250"/>
                </a:xfrm>
                <a:prstGeom prst="rect">
                  <a:avLst/>
                </a:prstGeom>
                <a:solidFill>
                  <a:srgbClr val="EDC2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b="1"/>
                </a:p>
              </p:txBody>
            </p:sp>
          </p:grpSp>
        </p:grpSp>
      </p:grpSp>
      <p:sp>
        <p:nvSpPr>
          <p:cNvPr id="5" name="任意多边形 4"/>
          <p:cNvSpPr/>
          <p:nvPr/>
        </p:nvSpPr>
        <p:spPr>
          <a:xfrm>
            <a:off x="517525" y="791210"/>
            <a:ext cx="732155" cy="783590"/>
          </a:xfrm>
          <a:custGeom>
            <a:avLst/>
            <a:gdLst>
              <a:gd name="connisteX0" fmla="*/ 632107 w 732084"/>
              <a:gd name="connsiteY0" fmla="*/ 196497 h 783801"/>
              <a:gd name="connisteX1" fmla="*/ 583847 w 732084"/>
              <a:gd name="connsiteY1" fmla="*/ 132362 h 783801"/>
              <a:gd name="connisteX2" fmla="*/ 519077 w 732084"/>
              <a:gd name="connsiteY2" fmla="*/ 83467 h 783801"/>
              <a:gd name="connisteX3" fmla="*/ 454942 w 732084"/>
              <a:gd name="connsiteY3" fmla="*/ 51082 h 783801"/>
              <a:gd name="connisteX4" fmla="*/ 390172 w 732084"/>
              <a:gd name="connsiteY4" fmla="*/ 35207 h 783801"/>
              <a:gd name="connisteX5" fmla="*/ 293017 w 732084"/>
              <a:gd name="connsiteY5" fmla="*/ 19332 h 783801"/>
              <a:gd name="connisteX6" fmla="*/ 212372 w 732084"/>
              <a:gd name="connsiteY6" fmla="*/ 2822 h 783801"/>
              <a:gd name="connisteX7" fmla="*/ 147602 w 732084"/>
              <a:gd name="connsiteY7" fmla="*/ 2822 h 783801"/>
              <a:gd name="connisteX8" fmla="*/ 83467 w 732084"/>
              <a:gd name="connsiteY8" fmla="*/ 2822 h 783801"/>
              <a:gd name="connisteX9" fmla="*/ 18697 w 732084"/>
              <a:gd name="connsiteY9" fmla="*/ 35207 h 783801"/>
              <a:gd name="connisteX10" fmla="*/ 2822 w 732084"/>
              <a:gd name="connsiteY10" fmla="*/ 99977 h 783801"/>
              <a:gd name="connisteX11" fmla="*/ 2822 w 732084"/>
              <a:gd name="connsiteY11" fmla="*/ 180622 h 783801"/>
              <a:gd name="connisteX12" fmla="*/ 2822 w 732084"/>
              <a:gd name="connsiteY12" fmla="*/ 245392 h 783801"/>
              <a:gd name="connisteX13" fmla="*/ 2822 w 732084"/>
              <a:gd name="connsiteY13" fmla="*/ 326037 h 783801"/>
              <a:gd name="connisteX14" fmla="*/ 35207 w 732084"/>
              <a:gd name="connsiteY14" fmla="*/ 390172 h 783801"/>
              <a:gd name="connisteX15" fmla="*/ 99342 w 732084"/>
              <a:gd name="connsiteY15" fmla="*/ 454942 h 783801"/>
              <a:gd name="connisteX16" fmla="*/ 147602 w 732084"/>
              <a:gd name="connsiteY16" fmla="*/ 519712 h 783801"/>
              <a:gd name="connisteX17" fmla="*/ 147602 w 732084"/>
              <a:gd name="connsiteY17" fmla="*/ 600357 h 783801"/>
              <a:gd name="connisteX18" fmla="*/ 179987 w 732084"/>
              <a:gd name="connsiteY18" fmla="*/ 665127 h 783801"/>
              <a:gd name="connisteX19" fmla="*/ 244757 w 732084"/>
              <a:gd name="connsiteY19" fmla="*/ 713387 h 783801"/>
              <a:gd name="connisteX20" fmla="*/ 309527 w 732084"/>
              <a:gd name="connsiteY20" fmla="*/ 745772 h 783801"/>
              <a:gd name="connisteX21" fmla="*/ 373662 w 732084"/>
              <a:gd name="connsiteY21" fmla="*/ 761647 h 783801"/>
              <a:gd name="connisteX22" fmla="*/ 438432 w 732084"/>
              <a:gd name="connsiteY22" fmla="*/ 778157 h 783801"/>
              <a:gd name="connisteX23" fmla="*/ 519077 w 732084"/>
              <a:gd name="connsiteY23" fmla="*/ 778157 h 783801"/>
              <a:gd name="connisteX24" fmla="*/ 583847 w 732084"/>
              <a:gd name="connsiteY24" fmla="*/ 778157 h 783801"/>
              <a:gd name="connisteX25" fmla="*/ 632107 w 732084"/>
              <a:gd name="connsiteY25" fmla="*/ 713387 h 783801"/>
              <a:gd name="connisteX26" fmla="*/ 680367 w 732084"/>
              <a:gd name="connsiteY26" fmla="*/ 648617 h 783801"/>
              <a:gd name="connisteX27" fmla="*/ 696877 w 732084"/>
              <a:gd name="connsiteY27" fmla="*/ 567972 h 783801"/>
              <a:gd name="connisteX28" fmla="*/ 712752 w 732084"/>
              <a:gd name="connsiteY28" fmla="*/ 503202 h 783801"/>
              <a:gd name="connisteX29" fmla="*/ 729262 w 732084"/>
              <a:gd name="connsiteY29" fmla="*/ 439067 h 783801"/>
              <a:gd name="connisteX30" fmla="*/ 729262 w 732084"/>
              <a:gd name="connsiteY30" fmla="*/ 374297 h 783801"/>
              <a:gd name="connisteX31" fmla="*/ 729262 w 732084"/>
              <a:gd name="connsiteY31" fmla="*/ 309527 h 783801"/>
              <a:gd name="connisteX32" fmla="*/ 696877 w 732084"/>
              <a:gd name="connsiteY32" fmla="*/ 228882 h 783801"/>
              <a:gd name="connisteX33" fmla="*/ 632107 w 732084"/>
              <a:gd name="connsiteY33" fmla="*/ 213007 h 7838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</a:cxnLst>
            <a:rect l="l" t="t" r="r" b="b"/>
            <a:pathLst>
              <a:path w="732084" h="783802">
                <a:moveTo>
                  <a:pt x="632107" y="196497"/>
                </a:moveTo>
                <a:cubicBezTo>
                  <a:pt x="623852" y="184432"/>
                  <a:pt x="606707" y="155222"/>
                  <a:pt x="583847" y="132362"/>
                </a:cubicBezTo>
                <a:cubicBezTo>
                  <a:pt x="560987" y="109502"/>
                  <a:pt x="545112" y="99977"/>
                  <a:pt x="519077" y="83467"/>
                </a:cubicBezTo>
                <a:cubicBezTo>
                  <a:pt x="493042" y="66957"/>
                  <a:pt x="480977" y="60607"/>
                  <a:pt x="454942" y="51082"/>
                </a:cubicBezTo>
                <a:cubicBezTo>
                  <a:pt x="428907" y="41557"/>
                  <a:pt x="422557" y="41557"/>
                  <a:pt x="390172" y="35207"/>
                </a:cubicBezTo>
                <a:cubicBezTo>
                  <a:pt x="357787" y="28857"/>
                  <a:pt x="328577" y="25682"/>
                  <a:pt x="293017" y="19332"/>
                </a:cubicBezTo>
                <a:cubicBezTo>
                  <a:pt x="257457" y="12982"/>
                  <a:pt x="241582" y="5997"/>
                  <a:pt x="212372" y="2822"/>
                </a:cubicBezTo>
                <a:cubicBezTo>
                  <a:pt x="183162" y="-353"/>
                  <a:pt x="173637" y="2822"/>
                  <a:pt x="147602" y="2822"/>
                </a:cubicBezTo>
                <a:cubicBezTo>
                  <a:pt x="121567" y="2822"/>
                  <a:pt x="109502" y="-3528"/>
                  <a:pt x="83467" y="2822"/>
                </a:cubicBezTo>
                <a:cubicBezTo>
                  <a:pt x="57432" y="9172"/>
                  <a:pt x="34572" y="15522"/>
                  <a:pt x="18697" y="35207"/>
                </a:cubicBezTo>
                <a:cubicBezTo>
                  <a:pt x="2822" y="54892"/>
                  <a:pt x="5997" y="70767"/>
                  <a:pt x="2822" y="99977"/>
                </a:cubicBezTo>
                <a:cubicBezTo>
                  <a:pt x="-353" y="129187"/>
                  <a:pt x="2822" y="151412"/>
                  <a:pt x="2822" y="180622"/>
                </a:cubicBezTo>
                <a:cubicBezTo>
                  <a:pt x="2822" y="209832"/>
                  <a:pt x="2822" y="216182"/>
                  <a:pt x="2822" y="245392"/>
                </a:cubicBezTo>
                <a:cubicBezTo>
                  <a:pt x="2822" y="274602"/>
                  <a:pt x="-3528" y="296827"/>
                  <a:pt x="2822" y="326037"/>
                </a:cubicBezTo>
                <a:cubicBezTo>
                  <a:pt x="9172" y="355247"/>
                  <a:pt x="16157" y="364137"/>
                  <a:pt x="35207" y="390172"/>
                </a:cubicBezTo>
                <a:cubicBezTo>
                  <a:pt x="54257" y="416207"/>
                  <a:pt x="77117" y="428907"/>
                  <a:pt x="99342" y="454942"/>
                </a:cubicBezTo>
                <a:cubicBezTo>
                  <a:pt x="121567" y="480977"/>
                  <a:pt x="138077" y="490502"/>
                  <a:pt x="147602" y="519712"/>
                </a:cubicBezTo>
                <a:cubicBezTo>
                  <a:pt x="157127" y="548922"/>
                  <a:pt x="141252" y="571147"/>
                  <a:pt x="147602" y="600357"/>
                </a:cubicBezTo>
                <a:cubicBezTo>
                  <a:pt x="153952" y="629567"/>
                  <a:pt x="160302" y="642267"/>
                  <a:pt x="179987" y="665127"/>
                </a:cubicBezTo>
                <a:cubicBezTo>
                  <a:pt x="199672" y="687987"/>
                  <a:pt x="218722" y="697512"/>
                  <a:pt x="244757" y="713387"/>
                </a:cubicBezTo>
                <a:cubicBezTo>
                  <a:pt x="270792" y="729262"/>
                  <a:pt x="283492" y="736247"/>
                  <a:pt x="309527" y="745772"/>
                </a:cubicBezTo>
                <a:cubicBezTo>
                  <a:pt x="335562" y="755297"/>
                  <a:pt x="347627" y="755297"/>
                  <a:pt x="373662" y="761647"/>
                </a:cubicBezTo>
                <a:cubicBezTo>
                  <a:pt x="399697" y="767997"/>
                  <a:pt x="409222" y="774982"/>
                  <a:pt x="438432" y="778157"/>
                </a:cubicBezTo>
                <a:cubicBezTo>
                  <a:pt x="467642" y="781332"/>
                  <a:pt x="489867" y="778157"/>
                  <a:pt x="519077" y="778157"/>
                </a:cubicBezTo>
                <a:cubicBezTo>
                  <a:pt x="548287" y="778157"/>
                  <a:pt x="560987" y="790857"/>
                  <a:pt x="583847" y="778157"/>
                </a:cubicBezTo>
                <a:cubicBezTo>
                  <a:pt x="606707" y="765457"/>
                  <a:pt x="613057" y="739422"/>
                  <a:pt x="632107" y="713387"/>
                </a:cubicBezTo>
                <a:cubicBezTo>
                  <a:pt x="651157" y="687352"/>
                  <a:pt x="667667" y="677827"/>
                  <a:pt x="680367" y="648617"/>
                </a:cubicBezTo>
                <a:cubicBezTo>
                  <a:pt x="693067" y="619407"/>
                  <a:pt x="690527" y="597182"/>
                  <a:pt x="696877" y="567972"/>
                </a:cubicBezTo>
                <a:cubicBezTo>
                  <a:pt x="703227" y="538762"/>
                  <a:pt x="706402" y="529237"/>
                  <a:pt x="712752" y="503202"/>
                </a:cubicBezTo>
                <a:cubicBezTo>
                  <a:pt x="719102" y="477167"/>
                  <a:pt x="726087" y="465102"/>
                  <a:pt x="729262" y="439067"/>
                </a:cubicBezTo>
                <a:cubicBezTo>
                  <a:pt x="732437" y="413032"/>
                  <a:pt x="729262" y="400332"/>
                  <a:pt x="729262" y="374297"/>
                </a:cubicBezTo>
                <a:cubicBezTo>
                  <a:pt x="729262" y="348262"/>
                  <a:pt x="735612" y="338737"/>
                  <a:pt x="729262" y="309527"/>
                </a:cubicBezTo>
                <a:cubicBezTo>
                  <a:pt x="722912" y="280317"/>
                  <a:pt x="716562" y="247932"/>
                  <a:pt x="696877" y="228882"/>
                </a:cubicBezTo>
                <a:cubicBezTo>
                  <a:pt x="677192" y="209832"/>
                  <a:pt x="644172" y="214277"/>
                  <a:pt x="632107" y="213007"/>
                </a:cubicBezTo>
              </a:path>
            </a:pathLst>
          </a:custGeom>
          <a:solidFill>
            <a:srgbClr val="ED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br>
              <a:rPr spc="120">
                <a:solidFill>
                  <a:schemeClr val="bg1"/>
                </a:solidFill>
                <a:sym typeface="+mn-ea"/>
              </a:rPr>
            </a:br>
            <a:r>
              <a:rPr spc="120">
                <a:solidFill>
                  <a:schemeClr val="bg1"/>
                </a:solidFill>
                <a:sym typeface="+mn-ea"/>
              </a:rPr>
              <a:t>抖音视频带货榜</a:t>
            </a:r>
            <a:br>
              <a:rPr lang="zh-CN" altLang="en-US" spc="120">
                <a:solidFill>
                  <a:schemeClr val="bg1"/>
                </a:solidFill>
                <a:sym typeface="+mn-ea"/>
              </a:rPr>
            </a:br>
            <a:endParaRPr lang="zh-CN" altLang="en-US" spc="120">
              <a:solidFill>
                <a:schemeClr val="bg1"/>
              </a:solidFill>
              <a:sym typeface="+mn-ea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925" y="1231900"/>
            <a:ext cx="3608070" cy="3619500"/>
          </a:xfrm>
        </p:spPr>
        <p:txBody>
          <a:bodyPr/>
          <a:lstStyle/>
          <a:p>
            <a:pPr indent="0">
              <a:lnSpc>
                <a:spcPct val="130000"/>
              </a:lnSpc>
            </a:pPr>
            <a:endParaRPr lang="zh-CN" altLang="en-US" sz="14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marL="0" indent="0">
              <a:lnSpc>
                <a:spcPct val="130000"/>
              </a:lnSpc>
              <a:buNone/>
            </a:pPr>
            <a:endParaRPr lang="zh-CN" altLang="en-US" sz="14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indent="0">
              <a:lnSpc>
                <a:spcPct val="130000"/>
              </a:lnSpc>
            </a:pPr>
            <a:r>
              <a:rPr lang="zh-CN" altLang="en-US" sz="140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以剧情/段子、时尚穿搭、剧情/美妆、种草/开箱4大内容类型占比最多说明：该类型红人所创意的带货视频爆款率更高。除此之外，美妆、知识教学、才艺技能、影视剪辑、街访/街拍类内容，也拥有相对高的视频带货点赞表现。但相比于时尚穿搭、种草开箱类内容比较显性的种草、带货属性，剧情类内容则多能结合场景和剧情的演绎，更无痕、深刻展现产品卖点，种草用户心智。</a:t>
            </a:r>
            <a:endParaRPr lang="zh-CN" altLang="en-US" sz="14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marL="0" indent="0">
              <a:lnSpc>
                <a:spcPct val="130000"/>
              </a:lnSpc>
              <a:buNone/>
            </a:pPr>
            <a:endParaRPr lang="zh-CN" altLang="en-US" sz="14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marL="0" indent="0">
              <a:lnSpc>
                <a:spcPct val="130000"/>
              </a:lnSpc>
              <a:buNone/>
            </a:pPr>
            <a:endParaRPr lang="zh-CN" altLang="en-US" sz="14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endParaRPr lang="zh-CN" altLang="en-US" sz="14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196580" y="4811395"/>
            <a:ext cx="332549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剧情类账号最易打造视频带货爆款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443095" y="1830705"/>
            <a:ext cx="2809240" cy="379793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 w="139700">
            <a:solidFill>
              <a:srgbClr val="EDC23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剪去单角的矩形 25"/>
          <p:cNvSpPr/>
          <p:nvPr/>
        </p:nvSpPr>
        <p:spPr>
          <a:xfrm>
            <a:off x="7511415" y="4511675"/>
            <a:ext cx="1190625" cy="158750"/>
          </a:xfrm>
          <a:prstGeom prst="snip1Rect">
            <a:avLst/>
          </a:prstGeom>
          <a:solidFill>
            <a:srgbClr val="E02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517525" y="879475"/>
            <a:ext cx="732155" cy="783590"/>
          </a:xfrm>
          <a:custGeom>
            <a:avLst/>
            <a:gdLst>
              <a:gd name="connisteX0" fmla="*/ 632107 w 732084"/>
              <a:gd name="connsiteY0" fmla="*/ 196497 h 783801"/>
              <a:gd name="connisteX1" fmla="*/ 583847 w 732084"/>
              <a:gd name="connsiteY1" fmla="*/ 132362 h 783801"/>
              <a:gd name="connisteX2" fmla="*/ 519077 w 732084"/>
              <a:gd name="connsiteY2" fmla="*/ 83467 h 783801"/>
              <a:gd name="connisteX3" fmla="*/ 454942 w 732084"/>
              <a:gd name="connsiteY3" fmla="*/ 51082 h 783801"/>
              <a:gd name="connisteX4" fmla="*/ 390172 w 732084"/>
              <a:gd name="connsiteY4" fmla="*/ 35207 h 783801"/>
              <a:gd name="connisteX5" fmla="*/ 293017 w 732084"/>
              <a:gd name="connsiteY5" fmla="*/ 19332 h 783801"/>
              <a:gd name="connisteX6" fmla="*/ 212372 w 732084"/>
              <a:gd name="connsiteY6" fmla="*/ 2822 h 783801"/>
              <a:gd name="connisteX7" fmla="*/ 147602 w 732084"/>
              <a:gd name="connsiteY7" fmla="*/ 2822 h 783801"/>
              <a:gd name="connisteX8" fmla="*/ 83467 w 732084"/>
              <a:gd name="connsiteY8" fmla="*/ 2822 h 783801"/>
              <a:gd name="connisteX9" fmla="*/ 18697 w 732084"/>
              <a:gd name="connsiteY9" fmla="*/ 35207 h 783801"/>
              <a:gd name="connisteX10" fmla="*/ 2822 w 732084"/>
              <a:gd name="connsiteY10" fmla="*/ 99977 h 783801"/>
              <a:gd name="connisteX11" fmla="*/ 2822 w 732084"/>
              <a:gd name="connsiteY11" fmla="*/ 180622 h 783801"/>
              <a:gd name="connisteX12" fmla="*/ 2822 w 732084"/>
              <a:gd name="connsiteY12" fmla="*/ 245392 h 783801"/>
              <a:gd name="connisteX13" fmla="*/ 2822 w 732084"/>
              <a:gd name="connsiteY13" fmla="*/ 326037 h 783801"/>
              <a:gd name="connisteX14" fmla="*/ 35207 w 732084"/>
              <a:gd name="connsiteY14" fmla="*/ 390172 h 783801"/>
              <a:gd name="connisteX15" fmla="*/ 99342 w 732084"/>
              <a:gd name="connsiteY15" fmla="*/ 454942 h 783801"/>
              <a:gd name="connisteX16" fmla="*/ 147602 w 732084"/>
              <a:gd name="connsiteY16" fmla="*/ 519712 h 783801"/>
              <a:gd name="connisteX17" fmla="*/ 147602 w 732084"/>
              <a:gd name="connsiteY17" fmla="*/ 600357 h 783801"/>
              <a:gd name="connisteX18" fmla="*/ 179987 w 732084"/>
              <a:gd name="connsiteY18" fmla="*/ 665127 h 783801"/>
              <a:gd name="connisteX19" fmla="*/ 244757 w 732084"/>
              <a:gd name="connsiteY19" fmla="*/ 713387 h 783801"/>
              <a:gd name="connisteX20" fmla="*/ 309527 w 732084"/>
              <a:gd name="connsiteY20" fmla="*/ 745772 h 783801"/>
              <a:gd name="connisteX21" fmla="*/ 373662 w 732084"/>
              <a:gd name="connsiteY21" fmla="*/ 761647 h 783801"/>
              <a:gd name="connisteX22" fmla="*/ 438432 w 732084"/>
              <a:gd name="connsiteY22" fmla="*/ 778157 h 783801"/>
              <a:gd name="connisteX23" fmla="*/ 519077 w 732084"/>
              <a:gd name="connsiteY23" fmla="*/ 778157 h 783801"/>
              <a:gd name="connisteX24" fmla="*/ 583847 w 732084"/>
              <a:gd name="connsiteY24" fmla="*/ 778157 h 783801"/>
              <a:gd name="connisteX25" fmla="*/ 632107 w 732084"/>
              <a:gd name="connsiteY25" fmla="*/ 713387 h 783801"/>
              <a:gd name="connisteX26" fmla="*/ 680367 w 732084"/>
              <a:gd name="connsiteY26" fmla="*/ 648617 h 783801"/>
              <a:gd name="connisteX27" fmla="*/ 696877 w 732084"/>
              <a:gd name="connsiteY27" fmla="*/ 567972 h 783801"/>
              <a:gd name="connisteX28" fmla="*/ 712752 w 732084"/>
              <a:gd name="connsiteY28" fmla="*/ 503202 h 783801"/>
              <a:gd name="connisteX29" fmla="*/ 729262 w 732084"/>
              <a:gd name="connsiteY29" fmla="*/ 439067 h 783801"/>
              <a:gd name="connisteX30" fmla="*/ 729262 w 732084"/>
              <a:gd name="connsiteY30" fmla="*/ 374297 h 783801"/>
              <a:gd name="connisteX31" fmla="*/ 729262 w 732084"/>
              <a:gd name="connsiteY31" fmla="*/ 309527 h 783801"/>
              <a:gd name="connisteX32" fmla="*/ 696877 w 732084"/>
              <a:gd name="connsiteY32" fmla="*/ 228882 h 783801"/>
              <a:gd name="connisteX33" fmla="*/ 632107 w 732084"/>
              <a:gd name="connsiteY33" fmla="*/ 213007 h 7838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</a:cxnLst>
            <a:rect l="l" t="t" r="r" b="b"/>
            <a:pathLst>
              <a:path w="732084" h="783802">
                <a:moveTo>
                  <a:pt x="632107" y="196497"/>
                </a:moveTo>
                <a:cubicBezTo>
                  <a:pt x="623852" y="184432"/>
                  <a:pt x="606707" y="155222"/>
                  <a:pt x="583847" y="132362"/>
                </a:cubicBezTo>
                <a:cubicBezTo>
                  <a:pt x="560987" y="109502"/>
                  <a:pt x="545112" y="99977"/>
                  <a:pt x="519077" y="83467"/>
                </a:cubicBezTo>
                <a:cubicBezTo>
                  <a:pt x="493042" y="66957"/>
                  <a:pt x="480977" y="60607"/>
                  <a:pt x="454942" y="51082"/>
                </a:cubicBezTo>
                <a:cubicBezTo>
                  <a:pt x="428907" y="41557"/>
                  <a:pt x="422557" y="41557"/>
                  <a:pt x="390172" y="35207"/>
                </a:cubicBezTo>
                <a:cubicBezTo>
                  <a:pt x="357787" y="28857"/>
                  <a:pt x="328577" y="25682"/>
                  <a:pt x="293017" y="19332"/>
                </a:cubicBezTo>
                <a:cubicBezTo>
                  <a:pt x="257457" y="12982"/>
                  <a:pt x="241582" y="5997"/>
                  <a:pt x="212372" y="2822"/>
                </a:cubicBezTo>
                <a:cubicBezTo>
                  <a:pt x="183162" y="-353"/>
                  <a:pt x="173637" y="2822"/>
                  <a:pt x="147602" y="2822"/>
                </a:cubicBezTo>
                <a:cubicBezTo>
                  <a:pt x="121567" y="2822"/>
                  <a:pt x="109502" y="-3528"/>
                  <a:pt x="83467" y="2822"/>
                </a:cubicBezTo>
                <a:cubicBezTo>
                  <a:pt x="57432" y="9172"/>
                  <a:pt x="34572" y="15522"/>
                  <a:pt x="18697" y="35207"/>
                </a:cubicBezTo>
                <a:cubicBezTo>
                  <a:pt x="2822" y="54892"/>
                  <a:pt x="5997" y="70767"/>
                  <a:pt x="2822" y="99977"/>
                </a:cubicBezTo>
                <a:cubicBezTo>
                  <a:pt x="-353" y="129187"/>
                  <a:pt x="2822" y="151412"/>
                  <a:pt x="2822" y="180622"/>
                </a:cubicBezTo>
                <a:cubicBezTo>
                  <a:pt x="2822" y="209832"/>
                  <a:pt x="2822" y="216182"/>
                  <a:pt x="2822" y="245392"/>
                </a:cubicBezTo>
                <a:cubicBezTo>
                  <a:pt x="2822" y="274602"/>
                  <a:pt x="-3528" y="296827"/>
                  <a:pt x="2822" y="326037"/>
                </a:cubicBezTo>
                <a:cubicBezTo>
                  <a:pt x="9172" y="355247"/>
                  <a:pt x="16157" y="364137"/>
                  <a:pt x="35207" y="390172"/>
                </a:cubicBezTo>
                <a:cubicBezTo>
                  <a:pt x="54257" y="416207"/>
                  <a:pt x="77117" y="428907"/>
                  <a:pt x="99342" y="454942"/>
                </a:cubicBezTo>
                <a:cubicBezTo>
                  <a:pt x="121567" y="480977"/>
                  <a:pt x="138077" y="490502"/>
                  <a:pt x="147602" y="519712"/>
                </a:cubicBezTo>
                <a:cubicBezTo>
                  <a:pt x="157127" y="548922"/>
                  <a:pt x="141252" y="571147"/>
                  <a:pt x="147602" y="600357"/>
                </a:cubicBezTo>
                <a:cubicBezTo>
                  <a:pt x="153952" y="629567"/>
                  <a:pt x="160302" y="642267"/>
                  <a:pt x="179987" y="665127"/>
                </a:cubicBezTo>
                <a:cubicBezTo>
                  <a:pt x="199672" y="687987"/>
                  <a:pt x="218722" y="697512"/>
                  <a:pt x="244757" y="713387"/>
                </a:cubicBezTo>
                <a:cubicBezTo>
                  <a:pt x="270792" y="729262"/>
                  <a:pt x="283492" y="736247"/>
                  <a:pt x="309527" y="745772"/>
                </a:cubicBezTo>
                <a:cubicBezTo>
                  <a:pt x="335562" y="755297"/>
                  <a:pt x="347627" y="755297"/>
                  <a:pt x="373662" y="761647"/>
                </a:cubicBezTo>
                <a:cubicBezTo>
                  <a:pt x="399697" y="767997"/>
                  <a:pt x="409222" y="774982"/>
                  <a:pt x="438432" y="778157"/>
                </a:cubicBezTo>
                <a:cubicBezTo>
                  <a:pt x="467642" y="781332"/>
                  <a:pt x="489867" y="778157"/>
                  <a:pt x="519077" y="778157"/>
                </a:cubicBezTo>
                <a:cubicBezTo>
                  <a:pt x="548287" y="778157"/>
                  <a:pt x="560987" y="790857"/>
                  <a:pt x="583847" y="778157"/>
                </a:cubicBezTo>
                <a:cubicBezTo>
                  <a:pt x="606707" y="765457"/>
                  <a:pt x="613057" y="739422"/>
                  <a:pt x="632107" y="713387"/>
                </a:cubicBezTo>
                <a:cubicBezTo>
                  <a:pt x="651157" y="687352"/>
                  <a:pt x="667667" y="677827"/>
                  <a:pt x="680367" y="648617"/>
                </a:cubicBezTo>
                <a:cubicBezTo>
                  <a:pt x="693067" y="619407"/>
                  <a:pt x="690527" y="597182"/>
                  <a:pt x="696877" y="567972"/>
                </a:cubicBezTo>
                <a:cubicBezTo>
                  <a:pt x="703227" y="538762"/>
                  <a:pt x="706402" y="529237"/>
                  <a:pt x="712752" y="503202"/>
                </a:cubicBezTo>
                <a:cubicBezTo>
                  <a:pt x="719102" y="477167"/>
                  <a:pt x="726087" y="465102"/>
                  <a:pt x="729262" y="439067"/>
                </a:cubicBezTo>
                <a:cubicBezTo>
                  <a:pt x="732437" y="413032"/>
                  <a:pt x="729262" y="400332"/>
                  <a:pt x="729262" y="374297"/>
                </a:cubicBezTo>
                <a:cubicBezTo>
                  <a:pt x="729262" y="348262"/>
                  <a:pt x="735612" y="338737"/>
                  <a:pt x="729262" y="309527"/>
                </a:cubicBezTo>
                <a:cubicBezTo>
                  <a:pt x="722912" y="280317"/>
                  <a:pt x="716562" y="247932"/>
                  <a:pt x="696877" y="228882"/>
                </a:cubicBezTo>
                <a:cubicBezTo>
                  <a:pt x="677192" y="209832"/>
                  <a:pt x="644172" y="214277"/>
                  <a:pt x="632107" y="213007"/>
                </a:cubicBezTo>
              </a:path>
            </a:pathLst>
          </a:custGeom>
          <a:solidFill>
            <a:srgbClr val="ED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25" y="520065"/>
            <a:ext cx="4082415" cy="647700"/>
          </a:xfrm>
        </p:spPr>
        <p:txBody>
          <a:bodyPr/>
          <a:lstStyle/>
          <a:p>
            <a:br>
              <a:rPr spc="120">
                <a:solidFill>
                  <a:schemeClr val="bg1"/>
                </a:solidFill>
                <a:cs typeface="+mj-lt"/>
                <a:sym typeface="+mn-ea"/>
              </a:rPr>
            </a:br>
            <a:r>
              <a:rPr spc="120">
                <a:solidFill>
                  <a:schemeClr val="bg1"/>
                </a:solidFill>
                <a:cs typeface="+mj-lt"/>
                <a:sym typeface="+mn-ea"/>
              </a:rPr>
              <a:t>抖音视频带货榜</a:t>
            </a:r>
            <a:br>
              <a:rPr lang="zh-CN" altLang="en-US" spc="120">
                <a:solidFill>
                  <a:schemeClr val="bg1"/>
                </a:solidFill>
                <a:cs typeface="+mj-lt"/>
                <a:sym typeface="+mn-ea"/>
              </a:rPr>
            </a:br>
            <a:endParaRPr lang="zh-CN" altLang="en-US" spc="120">
              <a:solidFill>
                <a:schemeClr val="bg1"/>
              </a:solidFill>
              <a:cs typeface="+mj-lt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63595" y="1574800"/>
            <a:ext cx="546544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b="1">
                <a:solidFill>
                  <a:schemeClr val="bg1"/>
                </a:solidFill>
                <a:latin typeface="+mj-lt"/>
                <a:cs typeface="+mj-lt"/>
                <a:sym typeface="+mn-ea"/>
              </a:rPr>
              <a:t>什么类型的KOL适合带什么品类的货</a:t>
            </a:r>
            <a:r>
              <a:rPr lang="en-US" altLang="zh-CN" sz="2400" b="1">
                <a:solidFill>
                  <a:schemeClr val="bg1"/>
                </a:solidFill>
                <a:latin typeface="+mj-lt"/>
                <a:cs typeface="+mj-lt"/>
                <a:sym typeface="+mn-ea"/>
              </a:rPr>
              <a:t>??</a:t>
            </a:r>
            <a:endParaRPr lang="en-US" altLang="zh-CN" sz="2400" b="1">
              <a:solidFill>
                <a:schemeClr val="bg1"/>
              </a:solidFill>
              <a:latin typeface="+mj-lt"/>
              <a:cs typeface="+mj-lt"/>
              <a:sym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12700" y="1750695"/>
            <a:ext cx="4820920" cy="4174490"/>
            <a:chOff x="-620" y="2480"/>
            <a:chExt cx="7592" cy="6574"/>
          </a:xfrm>
        </p:grpSpPr>
        <p:sp>
          <p:nvSpPr>
            <p:cNvPr id="4" name="文本框 3"/>
            <p:cNvSpPr txBox="1"/>
            <p:nvPr/>
          </p:nvSpPr>
          <p:spPr>
            <a:xfrm>
              <a:off x="2316" y="5422"/>
              <a:ext cx="4047" cy="363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marL="0" indent="0" algn="l" fontAlgn="auto">
                <a:lnSpc>
                  <a:spcPct val="150000"/>
                </a:lnSpc>
                <a:buNone/>
              </a:pPr>
              <a:endParaRPr lang="zh-CN" altLang="en-US" sz="1200" b="1">
                <a:solidFill>
                  <a:schemeClr val="bg1"/>
                </a:solidFill>
                <a:latin typeface="+mj-lt"/>
                <a:cs typeface="+mj-lt"/>
              </a:endParaRPr>
            </a:p>
            <a:p>
              <a:pPr marL="0" indent="0" algn="l" fontAlgn="auto">
                <a:lnSpc>
                  <a:spcPct val="150000"/>
                </a:lnSpc>
                <a:buNone/>
              </a:pPr>
              <a:r>
                <a:rPr lang="zh-CN" altLang="en-US" sz="1200">
                  <a:solidFill>
                    <a:schemeClr val="bg1"/>
                  </a:solidFill>
                  <a:latin typeface="+mj-lt"/>
                  <a:cs typeface="+mj-lt"/>
                  <a:sym typeface="+mn-ea"/>
                </a:rPr>
                <a:t>知识付费、礼品/礼物、宠物生活、健身训练、电脑/办公用品等5大类产品，带货KOL的内容类型集中度最高。以知识付费商品为例，有70%的带货KOL是知识教学类账号；而宠物生活类商品，带货KOL则100%为萌宠类账号。</a:t>
              </a:r>
              <a:endParaRPr lang="zh-CN" altLang="en-US" sz="1200">
                <a:solidFill>
                  <a:schemeClr val="bg1"/>
                </a:solidFill>
                <a:latin typeface="+mj-lt"/>
                <a:cs typeface="+mj-lt"/>
                <a:sym typeface="+mn-ea"/>
              </a:endParaRPr>
            </a:p>
          </p:txBody>
        </p:sp>
        <p:pic>
          <p:nvPicPr>
            <p:cNvPr id="15" name="图片 14" descr="图片1 拷贝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620" y="2480"/>
              <a:ext cx="7592" cy="4271"/>
            </a:xfrm>
            <a:prstGeom prst="rect">
              <a:avLst/>
            </a:prstGeom>
          </p:spPr>
        </p:pic>
        <p:sp>
          <p:nvSpPr>
            <p:cNvPr id="9" name="椭圆 8"/>
            <p:cNvSpPr/>
            <p:nvPr/>
          </p:nvSpPr>
          <p:spPr>
            <a:xfrm>
              <a:off x="2762" y="3205"/>
              <a:ext cx="2377" cy="2377"/>
            </a:xfrm>
            <a:prstGeom prst="ellipse">
              <a:avLst/>
            </a:prstGeom>
            <a:blipFill rotWithShape="1"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419090" y="2181860"/>
            <a:ext cx="4820920" cy="3663950"/>
            <a:chOff x="9896" y="2480"/>
            <a:chExt cx="7592" cy="5770"/>
          </a:xfrm>
        </p:grpSpPr>
        <p:sp>
          <p:nvSpPr>
            <p:cNvPr id="6" name="文本框 5"/>
            <p:cNvSpPr txBox="1"/>
            <p:nvPr/>
          </p:nvSpPr>
          <p:spPr>
            <a:xfrm>
              <a:off x="12782" y="5490"/>
              <a:ext cx="3655" cy="276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marL="0" indent="0" fontAlgn="auto">
                <a:lnSpc>
                  <a:spcPct val="150000"/>
                </a:lnSpc>
                <a:buNone/>
              </a:pPr>
              <a:endParaRPr lang="zh-CN" altLang="en-US" sz="1200">
                <a:solidFill>
                  <a:schemeClr val="bg1"/>
                </a:solidFill>
                <a:latin typeface="+mj-lt"/>
                <a:cs typeface="+mj-lt"/>
              </a:endParaRPr>
            </a:p>
            <a:p>
              <a:pPr marL="0" indent="0" fontAlgn="auto">
                <a:lnSpc>
                  <a:spcPct val="150000"/>
                </a:lnSpc>
                <a:buNone/>
              </a:pPr>
              <a:r>
                <a:rPr lang="zh-CN" altLang="en-US" sz="1200">
                  <a:solidFill>
                    <a:schemeClr val="bg1"/>
                  </a:solidFill>
                  <a:latin typeface="+mj-lt"/>
                  <a:cs typeface="+mj-lt"/>
                  <a:sym typeface="+mn-ea"/>
                </a:rPr>
                <a:t>相较而言，家居/家纺/家装/厨具、鞋包饰品、精品女装、生活日用等产品带货KOL类型集中度低，只要结合相应的场景、情景，均能自然植入，且爆款率极高</a:t>
              </a:r>
              <a:endParaRPr lang="zh-CN" altLang="en-US" sz="1200">
                <a:solidFill>
                  <a:schemeClr val="bg1"/>
                </a:solidFill>
                <a:latin typeface="+mj-lt"/>
                <a:cs typeface="+mj-lt"/>
                <a:sym typeface="+mn-ea"/>
              </a:endParaRPr>
            </a:p>
          </p:txBody>
        </p:sp>
        <p:pic>
          <p:nvPicPr>
            <p:cNvPr id="8" name="图片 7" descr="图片1 拷贝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96" y="2480"/>
              <a:ext cx="7592" cy="4271"/>
            </a:xfrm>
            <a:prstGeom prst="rect">
              <a:avLst/>
            </a:prstGeom>
          </p:spPr>
        </p:pic>
        <p:sp>
          <p:nvSpPr>
            <p:cNvPr id="10" name="椭圆 9"/>
            <p:cNvSpPr/>
            <p:nvPr/>
          </p:nvSpPr>
          <p:spPr>
            <a:xfrm>
              <a:off x="13421" y="3427"/>
              <a:ext cx="2377" cy="2377"/>
            </a:xfrm>
            <a:prstGeom prst="ellipse">
              <a:avLst/>
            </a:prstGeom>
            <a:blipFill rotWithShape="1"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cxnSp>
        <p:nvCxnSpPr>
          <p:cNvPr id="11" name="直接连接符 10"/>
          <p:cNvCxnSpPr/>
          <p:nvPr/>
        </p:nvCxnSpPr>
        <p:spPr>
          <a:xfrm flipV="1">
            <a:off x="5959475" y="2563495"/>
            <a:ext cx="29210" cy="31070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39420" y="765810"/>
            <a:ext cx="11313160" cy="5326380"/>
          </a:xfrm>
          <a:prstGeom prst="rect">
            <a:avLst/>
          </a:prstGeom>
          <a:solidFill>
            <a:srgbClr val="0909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  <a:latin typeface="+mj-lt"/>
              <a:cs typeface="+mj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534785" y="772160"/>
            <a:ext cx="4742180" cy="5694680"/>
            <a:chOff x="10291" y="1216"/>
            <a:chExt cx="7468" cy="8968"/>
          </a:xfrm>
        </p:grpSpPr>
        <p:sp>
          <p:nvSpPr>
            <p:cNvPr id="4" name="平行四边形 3"/>
            <p:cNvSpPr/>
            <p:nvPr/>
          </p:nvSpPr>
          <p:spPr>
            <a:xfrm>
              <a:off x="10291" y="1216"/>
              <a:ext cx="6865" cy="8365"/>
            </a:xfrm>
            <a:prstGeom prst="parallelogram">
              <a:avLst/>
            </a:prstGeom>
            <a:pattFill prst="lgGrid">
              <a:fgClr>
                <a:srgbClr val="E02E29"/>
              </a:fgClr>
              <a:bgClr>
                <a:srgbClr val="311197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平行四边形 5"/>
            <p:cNvSpPr/>
            <p:nvPr/>
          </p:nvSpPr>
          <p:spPr>
            <a:xfrm>
              <a:off x="10895" y="1820"/>
              <a:ext cx="6865" cy="8365"/>
            </a:xfrm>
            <a:prstGeom prst="parallelogram">
              <a:avLst/>
            </a:prstGeom>
            <a:solidFill>
              <a:srgbClr val="E02E29"/>
            </a:solidFill>
            <a:ln>
              <a:noFill/>
            </a:ln>
            <a:effectLst>
              <a:outerShdw blurRad="88900" dist="165100" dir="8100000" algn="tr" rotWithShape="0">
                <a:prstClr val="black">
                  <a:alpha val="9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8948420" y="4380865"/>
            <a:ext cx="2777490" cy="2277745"/>
            <a:chOff x="14092" y="6893"/>
            <a:chExt cx="4374" cy="3587"/>
          </a:xfrm>
        </p:grpSpPr>
        <p:sp>
          <p:nvSpPr>
            <p:cNvPr id="31" name="文本框 30"/>
            <p:cNvSpPr txBox="1"/>
            <p:nvPr/>
          </p:nvSpPr>
          <p:spPr>
            <a:xfrm>
              <a:off x="14092" y="9174"/>
              <a:ext cx="4375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dist"/>
              <a:r>
                <a:rPr lang="zh-CN" altLang="en-US" sz="2400">
                  <a:ln w="19050">
                    <a:solidFill>
                      <a:schemeClr val="bg1"/>
                    </a:solidFill>
                  </a:ln>
                  <a:noFill/>
                  <a:latin typeface="庞门正道标题体" panose="02010600030101010101" charset="-122"/>
                  <a:ea typeface="庞门正道标题体" panose="02010600030101010101" charset="-122"/>
                </a:rPr>
                <a:t>RESEARCH REPORT</a:t>
              </a:r>
              <a:endParaRPr lang="zh-CN" altLang="en-US" sz="2400">
                <a:ln w="19050">
                  <a:solidFill>
                    <a:schemeClr val="bg1"/>
                  </a:solidFill>
                </a:ln>
                <a:noFill/>
                <a:latin typeface="庞门正道标题体" panose="02010600030101010101" charset="-122"/>
                <a:ea typeface="庞门正道标题体" panose="02010600030101010101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4092" y="8032"/>
              <a:ext cx="4375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dist"/>
              <a:r>
                <a:rPr lang="zh-CN" altLang="en-US" sz="2400">
                  <a:ln w="19050">
                    <a:solidFill>
                      <a:schemeClr val="bg1"/>
                    </a:solidFill>
                  </a:ln>
                  <a:noFill/>
                  <a:latin typeface="庞门正道标题体" panose="02010600030101010101" charset="-122"/>
                  <a:ea typeface="庞门正道标题体" panose="02010600030101010101" charset="-122"/>
                </a:rPr>
                <a:t>RESEARCH REPORT</a:t>
              </a:r>
              <a:endParaRPr lang="zh-CN" altLang="en-US" sz="2400">
                <a:ln w="19050">
                  <a:solidFill>
                    <a:schemeClr val="bg1"/>
                  </a:solidFill>
                </a:ln>
                <a:noFill/>
                <a:latin typeface="庞门正道标题体" panose="02010600030101010101" charset="-122"/>
                <a:ea typeface="庞门正道标题体" panose="02010600030101010101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4092" y="6893"/>
              <a:ext cx="4375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dist"/>
              <a:r>
                <a:rPr lang="zh-CN" altLang="en-US" sz="2400">
                  <a:ln w="19050">
                    <a:solidFill>
                      <a:schemeClr val="bg1"/>
                    </a:solidFill>
                  </a:ln>
                  <a:noFill/>
                  <a:latin typeface="庞门正道标题体" panose="02010600030101010101" charset="-122"/>
                  <a:ea typeface="庞门正道标题体" panose="02010600030101010101" charset="-122"/>
                </a:rPr>
                <a:t>RESEARCH REPORT</a:t>
              </a:r>
              <a:endParaRPr lang="zh-CN" altLang="en-US" sz="2400">
                <a:ln w="19050">
                  <a:solidFill>
                    <a:schemeClr val="bg1"/>
                  </a:solidFill>
                </a:ln>
                <a:noFill/>
                <a:latin typeface="庞门正道标题体" panose="02010600030101010101" charset="-122"/>
                <a:ea typeface="庞门正道标题体" panose="02010600030101010101" charset="-122"/>
              </a:endParaRPr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884160" y="3281045"/>
            <a:ext cx="4948555" cy="624840"/>
          </a:xfrm>
          <a:scene3d>
            <a:camera prst="orthographicFront">
              <a:rot lat="0" lon="1200000" rev="0"/>
            </a:camera>
            <a:lightRig rig="brightRoom" dir="t">
              <a:rot lat="0" lon="0" rev="1200000"/>
            </a:lightRig>
          </a:scene3d>
          <a:sp3d prstMaterial="matte"/>
        </p:spPr>
        <p:txBody>
          <a:bodyPr>
            <a:scene3d>
              <a:camera prst="orthographicFront">
                <a:rot lat="0" lon="1200000" rev="0"/>
              </a:camera>
              <a:lightRig rig="threePt" dir="t">
                <a:rot lat="0" lon="0" rev="2400000"/>
              </a:lightRig>
            </a:scene3d>
            <a:sp3d extrusionH="254000">
              <a:extrusionClr>
                <a:srgbClr val="311197"/>
              </a:extrusionClr>
            </a:sp3d>
          </a:bodyPr>
          <a:lstStyle/>
          <a:p>
            <a:r>
              <a:rPr lang="zh-CN" altLang="en-US" sz="4000" spc="120">
                <a:solidFill>
                  <a:schemeClr val="bg1"/>
                </a:solidFill>
                <a:cs typeface="+mj-lt"/>
                <a:sym typeface="+mn-ea"/>
              </a:rPr>
              <a:t>达人销量榜</a:t>
            </a:r>
            <a:br>
              <a:rPr lang="zh-CN" altLang="en-US" sz="4000" spc="120">
                <a:solidFill>
                  <a:schemeClr val="bg1"/>
                </a:solidFill>
                <a:cs typeface="+mj-lt"/>
                <a:sym typeface="+mn-ea"/>
              </a:rPr>
            </a:br>
            <a:endParaRPr lang="zh-CN" altLang="en-US" sz="4000" spc="120">
              <a:solidFill>
                <a:schemeClr val="bg1"/>
              </a:solidFill>
              <a:cs typeface="+mj-lt"/>
              <a:sym typeface="+mn-ea"/>
            </a:endParaRPr>
          </a:p>
        </p:txBody>
      </p:sp>
      <p:pic>
        <p:nvPicPr>
          <p:cNvPr id="10" name="图片 9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60" y="1909445"/>
            <a:ext cx="6108065" cy="3804920"/>
          </a:xfrm>
          <a:prstGeom prst="rect">
            <a:avLst/>
          </a:prstGeom>
        </p:spPr>
      </p:pic>
      <p:pic>
        <p:nvPicPr>
          <p:cNvPr id="11" name="图片 10" descr="图片1 拷贝333"/>
          <p:cNvPicPr>
            <a:picLocks noChangeAspect="1"/>
          </p:cNvPicPr>
          <p:nvPr/>
        </p:nvPicPr>
        <p:blipFill>
          <a:blip r:embed="rId4"/>
          <a:srcRect l="23485" t="17845" r="38447" b="8081"/>
          <a:stretch>
            <a:fillRect/>
          </a:stretch>
        </p:blipFill>
        <p:spPr>
          <a:xfrm>
            <a:off x="888365" y="450850"/>
            <a:ext cx="5952490" cy="6515735"/>
          </a:xfrm>
          <a:prstGeom prst="rect">
            <a:avLst/>
          </a:prstGeom>
        </p:spPr>
      </p:pic>
      <p:sp>
        <p:nvSpPr>
          <p:cNvPr id="14" name="标题 4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7760970" y="1387475"/>
            <a:ext cx="4948555" cy="521970"/>
          </a:xfrm>
          <a:scene3d>
            <a:camera prst="orthographicFront">
              <a:rot lat="0" lon="1200000" rev="0"/>
            </a:camera>
            <a:lightRig rig="brightRoom" dir="t">
              <a:rot lat="0" lon="0" rev="1200000"/>
            </a:lightRig>
          </a:scene3d>
          <a:sp3d prstMaterial="matte"/>
        </p:spPr>
        <p:txBody>
          <a:bodyPr>
            <a:scene3d>
              <a:camera prst="orthographicFront">
                <a:rot lat="0" lon="1200000" rev="0"/>
              </a:camera>
              <a:lightRig rig="threePt" dir="t">
                <a:rot lat="0" lon="0" rev="2400000"/>
              </a:lightRig>
            </a:scene3d>
            <a:sp3d extrusionH="254000">
              <a:extrusionClr>
                <a:srgbClr val="311197"/>
              </a:extrusionClr>
            </a:sp3d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800" b="1" u="none" strike="noStrike" kern="1200" cap="none" spc="200" normalizeH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3800" spc="120">
                <a:solidFill>
                  <a:schemeClr val="bg1"/>
                </a:solidFill>
                <a:cs typeface="+mj-lt"/>
                <a:sym typeface="+mn-ea"/>
              </a:rPr>
              <a:t>05</a:t>
            </a:r>
            <a:br>
              <a:rPr lang="zh-CN" altLang="en-US" sz="13800" spc="120">
                <a:solidFill>
                  <a:schemeClr val="bg1"/>
                </a:solidFill>
                <a:cs typeface="+mj-lt"/>
                <a:sym typeface="+mn-ea"/>
              </a:rPr>
            </a:br>
            <a:endParaRPr lang="zh-CN" altLang="en-US" sz="13800" spc="120">
              <a:solidFill>
                <a:schemeClr val="bg1"/>
              </a:solidFill>
              <a:cs typeface="+mj-lt"/>
              <a:sym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378460" y="722630"/>
            <a:ext cx="3624580" cy="2354580"/>
            <a:chOff x="596" y="1138"/>
            <a:chExt cx="5708" cy="3708"/>
          </a:xfrm>
        </p:grpSpPr>
        <p:pic>
          <p:nvPicPr>
            <p:cNvPr id="12" name="图片 11" descr="3634290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20940000">
              <a:off x="1012" y="1138"/>
              <a:ext cx="3709" cy="3709"/>
            </a:xfrm>
            <a:prstGeom prst="rect">
              <a:avLst/>
            </a:prstGeom>
          </p:spPr>
        </p:pic>
        <p:sp>
          <p:nvSpPr>
            <p:cNvPr id="16" name="标题 1"/>
            <p:cNvSpPr>
              <a:spLocks noGrp="1"/>
            </p:cNvSpPr>
            <p:nvPr>
              <p:custDataLst>
                <p:tags r:id="rId8"/>
              </p:custDataLst>
            </p:nvPr>
          </p:nvSpPr>
          <p:spPr>
            <a:xfrm rot="21240000">
              <a:off x="596" y="1888"/>
              <a:ext cx="5709" cy="1416"/>
            </a:xfrm>
          </p:spPr>
          <p:txBody>
            <a:bodyPr>
              <a:scene3d>
                <a:camera prst="orthographicFront">
                  <a:rot lat="60000" lon="19200000" rev="0"/>
                </a:camera>
                <a:lightRig rig="threePt" dir="t"/>
              </a:scene3d>
              <a:sp3d extrusionH="158750" prstMaterial="matte">
                <a:extrusionClr>
                  <a:srgbClr val="E02E29"/>
                </a:extrusionClr>
              </a:sp3d>
            </a:bodyPr>
            <a:lstStyle>
              <a:lvl1pPr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800" b="1" u="none" strike="noStrike" kern="1200" cap="none" spc="200" normalizeH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80000"/>
                </a:lnSpc>
              </a:pPr>
              <a:r>
                <a:rPr lang="zh-CN" altLang="en-US" sz="4400">
                  <a:solidFill>
                    <a:schemeClr val="bg1"/>
                  </a:solidFill>
                  <a:latin typeface="庞门正道标题体" panose="02010600030101010101" charset="-122"/>
                  <a:ea typeface="庞门正道标题体" panose="02010600030101010101" charset="-122"/>
                  <a:sym typeface="+mn-ea"/>
                </a:rPr>
                <a:t>抖音</a:t>
              </a:r>
              <a:r>
                <a:rPr lang="zh-CN" altLang="en-US" sz="4400">
                  <a:solidFill>
                    <a:schemeClr val="bg1"/>
                  </a:solidFill>
                  <a:latin typeface="庞门正道标题体" panose="02010600030101010101" charset="-122"/>
                  <a:ea typeface="庞门正道标题体" panose="02010600030101010101" charset="-122"/>
                </a:rPr>
                <a:t>红人电商研究报告</a:t>
              </a:r>
              <a:endParaRPr lang="zh-CN" altLang="en-US" sz="4400">
                <a:solidFill>
                  <a:schemeClr val="bg1"/>
                </a:solidFill>
                <a:latin typeface="庞门正道标题体" panose="02010600030101010101" charset="-122"/>
                <a:ea typeface="庞门正道标题体" panose="02010600030101010101" charset="-122"/>
              </a:endParaRPr>
            </a:p>
          </p:txBody>
        </p:sp>
      </p:grpSp>
    </p:spTree>
    <p:custDataLst>
      <p:tags r:id="rId9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517525" y="879475"/>
            <a:ext cx="732155" cy="783590"/>
          </a:xfrm>
          <a:custGeom>
            <a:avLst/>
            <a:gdLst>
              <a:gd name="connisteX0" fmla="*/ 632107 w 732084"/>
              <a:gd name="connsiteY0" fmla="*/ 196497 h 783801"/>
              <a:gd name="connisteX1" fmla="*/ 583847 w 732084"/>
              <a:gd name="connsiteY1" fmla="*/ 132362 h 783801"/>
              <a:gd name="connisteX2" fmla="*/ 519077 w 732084"/>
              <a:gd name="connsiteY2" fmla="*/ 83467 h 783801"/>
              <a:gd name="connisteX3" fmla="*/ 454942 w 732084"/>
              <a:gd name="connsiteY3" fmla="*/ 51082 h 783801"/>
              <a:gd name="connisteX4" fmla="*/ 390172 w 732084"/>
              <a:gd name="connsiteY4" fmla="*/ 35207 h 783801"/>
              <a:gd name="connisteX5" fmla="*/ 293017 w 732084"/>
              <a:gd name="connsiteY5" fmla="*/ 19332 h 783801"/>
              <a:gd name="connisteX6" fmla="*/ 212372 w 732084"/>
              <a:gd name="connsiteY6" fmla="*/ 2822 h 783801"/>
              <a:gd name="connisteX7" fmla="*/ 147602 w 732084"/>
              <a:gd name="connsiteY7" fmla="*/ 2822 h 783801"/>
              <a:gd name="connisteX8" fmla="*/ 83467 w 732084"/>
              <a:gd name="connsiteY8" fmla="*/ 2822 h 783801"/>
              <a:gd name="connisteX9" fmla="*/ 18697 w 732084"/>
              <a:gd name="connsiteY9" fmla="*/ 35207 h 783801"/>
              <a:gd name="connisteX10" fmla="*/ 2822 w 732084"/>
              <a:gd name="connsiteY10" fmla="*/ 99977 h 783801"/>
              <a:gd name="connisteX11" fmla="*/ 2822 w 732084"/>
              <a:gd name="connsiteY11" fmla="*/ 180622 h 783801"/>
              <a:gd name="connisteX12" fmla="*/ 2822 w 732084"/>
              <a:gd name="connsiteY12" fmla="*/ 245392 h 783801"/>
              <a:gd name="connisteX13" fmla="*/ 2822 w 732084"/>
              <a:gd name="connsiteY13" fmla="*/ 326037 h 783801"/>
              <a:gd name="connisteX14" fmla="*/ 35207 w 732084"/>
              <a:gd name="connsiteY14" fmla="*/ 390172 h 783801"/>
              <a:gd name="connisteX15" fmla="*/ 99342 w 732084"/>
              <a:gd name="connsiteY15" fmla="*/ 454942 h 783801"/>
              <a:gd name="connisteX16" fmla="*/ 147602 w 732084"/>
              <a:gd name="connsiteY16" fmla="*/ 519712 h 783801"/>
              <a:gd name="connisteX17" fmla="*/ 147602 w 732084"/>
              <a:gd name="connsiteY17" fmla="*/ 600357 h 783801"/>
              <a:gd name="connisteX18" fmla="*/ 179987 w 732084"/>
              <a:gd name="connsiteY18" fmla="*/ 665127 h 783801"/>
              <a:gd name="connisteX19" fmla="*/ 244757 w 732084"/>
              <a:gd name="connsiteY19" fmla="*/ 713387 h 783801"/>
              <a:gd name="connisteX20" fmla="*/ 309527 w 732084"/>
              <a:gd name="connsiteY20" fmla="*/ 745772 h 783801"/>
              <a:gd name="connisteX21" fmla="*/ 373662 w 732084"/>
              <a:gd name="connsiteY21" fmla="*/ 761647 h 783801"/>
              <a:gd name="connisteX22" fmla="*/ 438432 w 732084"/>
              <a:gd name="connsiteY22" fmla="*/ 778157 h 783801"/>
              <a:gd name="connisteX23" fmla="*/ 519077 w 732084"/>
              <a:gd name="connsiteY23" fmla="*/ 778157 h 783801"/>
              <a:gd name="connisteX24" fmla="*/ 583847 w 732084"/>
              <a:gd name="connsiteY24" fmla="*/ 778157 h 783801"/>
              <a:gd name="connisteX25" fmla="*/ 632107 w 732084"/>
              <a:gd name="connsiteY25" fmla="*/ 713387 h 783801"/>
              <a:gd name="connisteX26" fmla="*/ 680367 w 732084"/>
              <a:gd name="connsiteY26" fmla="*/ 648617 h 783801"/>
              <a:gd name="connisteX27" fmla="*/ 696877 w 732084"/>
              <a:gd name="connsiteY27" fmla="*/ 567972 h 783801"/>
              <a:gd name="connisteX28" fmla="*/ 712752 w 732084"/>
              <a:gd name="connsiteY28" fmla="*/ 503202 h 783801"/>
              <a:gd name="connisteX29" fmla="*/ 729262 w 732084"/>
              <a:gd name="connsiteY29" fmla="*/ 439067 h 783801"/>
              <a:gd name="connisteX30" fmla="*/ 729262 w 732084"/>
              <a:gd name="connsiteY30" fmla="*/ 374297 h 783801"/>
              <a:gd name="connisteX31" fmla="*/ 729262 w 732084"/>
              <a:gd name="connsiteY31" fmla="*/ 309527 h 783801"/>
              <a:gd name="connisteX32" fmla="*/ 696877 w 732084"/>
              <a:gd name="connsiteY32" fmla="*/ 228882 h 783801"/>
              <a:gd name="connisteX33" fmla="*/ 632107 w 732084"/>
              <a:gd name="connsiteY33" fmla="*/ 213007 h 7838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</a:cxnLst>
            <a:rect l="l" t="t" r="r" b="b"/>
            <a:pathLst>
              <a:path w="732084" h="783802">
                <a:moveTo>
                  <a:pt x="632107" y="196497"/>
                </a:moveTo>
                <a:cubicBezTo>
                  <a:pt x="623852" y="184432"/>
                  <a:pt x="606707" y="155222"/>
                  <a:pt x="583847" y="132362"/>
                </a:cubicBezTo>
                <a:cubicBezTo>
                  <a:pt x="560987" y="109502"/>
                  <a:pt x="545112" y="99977"/>
                  <a:pt x="519077" y="83467"/>
                </a:cubicBezTo>
                <a:cubicBezTo>
                  <a:pt x="493042" y="66957"/>
                  <a:pt x="480977" y="60607"/>
                  <a:pt x="454942" y="51082"/>
                </a:cubicBezTo>
                <a:cubicBezTo>
                  <a:pt x="428907" y="41557"/>
                  <a:pt x="422557" y="41557"/>
                  <a:pt x="390172" y="35207"/>
                </a:cubicBezTo>
                <a:cubicBezTo>
                  <a:pt x="357787" y="28857"/>
                  <a:pt x="328577" y="25682"/>
                  <a:pt x="293017" y="19332"/>
                </a:cubicBezTo>
                <a:cubicBezTo>
                  <a:pt x="257457" y="12982"/>
                  <a:pt x="241582" y="5997"/>
                  <a:pt x="212372" y="2822"/>
                </a:cubicBezTo>
                <a:cubicBezTo>
                  <a:pt x="183162" y="-353"/>
                  <a:pt x="173637" y="2822"/>
                  <a:pt x="147602" y="2822"/>
                </a:cubicBezTo>
                <a:cubicBezTo>
                  <a:pt x="121567" y="2822"/>
                  <a:pt x="109502" y="-3528"/>
                  <a:pt x="83467" y="2822"/>
                </a:cubicBezTo>
                <a:cubicBezTo>
                  <a:pt x="57432" y="9172"/>
                  <a:pt x="34572" y="15522"/>
                  <a:pt x="18697" y="35207"/>
                </a:cubicBezTo>
                <a:cubicBezTo>
                  <a:pt x="2822" y="54892"/>
                  <a:pt x="5997" y="70767"/>
                  <a:pt x="2822" y="99977"/>
                </a:cubicBezTo>
                <a:cubicBezTo>
                  <a:pt x="-353" y="129187"/>
                  <a:pt x="2822" y="151412"/>
                  <a:pt x="2822" y="180622"/>
                </a:cubicBezTo>
                <a:cubicBezTo>
                  <a:pt x="2822" y="209832"/>
                  <a:pt x="2822" y="216182"/>
                  <a:pt x="2822" y="245392"/>
                </a:cubicBezTo>
                <a:cubicBezTo>
                  <a:pt x="2822" y="274602"/>
                  <a:pt x="-3528" y="296827"/>
                  <a:pt x="2822" y="326037"/>
                </a:cubicBezTo>
                <a:cubicBezTo>
                  <a:pt x="9172" y="355247"/>
                  <a:pt x="16157" y="364137"/>
                  <a:pt x="35207" y="390172"/>
                </a:cubicBezTo>
                <a:cubicBezTo>
                  <a:pt x="54257" y="416207"/>
                  <a:pt x="77117" y="428907"/>
                  <a:pt x="99342" y="454942"/>
                </a:cubicBezTo>
                <a:cubicBezTo>
                  <a:pt x="121567" y="480977"/>
                  <a:pt x="138077" y="490502"/>
                  <a:pt x="147602" y="519712"/>
                </a:cubicBezTo>
                <a:cubicBezTo>
                  <a:pt x="157127" y="548922"/>
                  <a:pt x="141252" y="571147"/>
                  <a:pt x="147602" y="600357"/>
                </a:cubicBezTo>
                <a:cubicBezTo>
                  <a:pt x="153952" y="629567"/>
                  <a:pt x="160302" y="642267"/>
                  <a:pt x="179987" y="665127"/>
                </a:cubicBezTo>
                <a:cubicBezTo>
                  <a:pt x="199672" y="687987"/>
                  <a:pt x="218722" y="697512"/>
                  <a:pt x="244757" y="713387"/>
                </a:cubicBezTo>
                <a:cubicBezTo>
                  <a:pt x="270792" y="729262"/>
                  <a:pt x="283492" y="736247"/>
                  <a:pt x="309527" y="745772"/>
                </a:cubicBezTo>
                <a:cubicBezTo>
                  <a:pt x="335562" y="755297"/>
                  <a:pt x="347627" y="755297"/>
                  <a:pt x="373662" y="761647"/>
                </a:cubicBezTo>
                <a:cubicBezTo>
                  <a:pt x="399697" y="767997"/>
                  <a:pt x="409222" y="774982"/>
                  <a:pt x="438432" y="778157"/>
                </a:cubicBezTo>
                <a:cubicBezTo>
                  <a:pt x="467642" y="781332"/>
                  <a:pt x="489867" y="778157"/>
                  <a:pt x="519077" y="778157"/>
                </a:cubicBezTo>
                <a:cubicBezTo>
                  <a:pt x="548287" y="778157"/>
                  <a:pt x="560987" y="790857"/>
                  <a:pt x="583847" y="778157"/>
                </a:cubicBezTo>
                <a:cubicBezTo>
                  <a:pt x="606707" y="765457"/>
                  <a:pt x="613057" y="739422"/>
                  <a:pt x="632107" y="713387"/>
                </a:cubicBezTo>
                <a:cubicBezTo>
                  <a:pt x="651157" y="687352"/>
                  <a:pt x="667667" y="677827"/>
                  <a:pt x="680367" y="648617"/>
                </a:cubicBezTo>
                <a:cubicBezTo>
                  <a:pt x="693067" y="619407"/>
                  <a:pt x="690527" y="597182"/>
                  <a:pt x="696877" y="567972"/>
                </a:cubicBezTo>
                <a:cubicBezTo>
                  <a:pt x="703227" y="538762"/>
                  <a:pt x="706402" y="529237"/>
                  <a:pt x="712752" y="503202"/>
                </a:cubicBezTo>
                <a:cubicBezTo>
                  <a:pt x="719102" y="477167"/>
                  <a:pt x="726087" y="465102"/>
                  <a:pt x="729262" y="439067"/>
                </a:cubicBezTo>
                <a:cubicBezTo>
                  <a:pt x="732437" y="413032"/>
                  <a:pt x="729262" y="400332"/>
                  <a:pt x="729262" y="374297"/>
                </a:cubicBezTo>
                <a:cubicBezTo>
                  <a:pt x="729262" y="348262"/>
                  <a:pt x="735612" y="338737"/>
                  <a:pt x="729262" y="309527"/>
                </a:cubicBezTo>
                <a:cubicBezTo>
                  <a:pt x="722912" y="280317"/>
                  <a:pt x="716562" y="247932"/>
                  <a:pt x="696877" y="228882"/>
                </a:cubicBezTo>
                <a:cubicBezTo>
                  <a:pt x="677192" y="209832"/>
                  <a:pt x="644172" y="214277"/>
                  <a:pt x="632107" y="213007"/>
                </a:cubicBezTo>
              </a:path>
            </a:pathLst>
          </a:custGeom>
          <a:solidFill>
            <a:srgbClr val="ED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930475"/>
            <a:ext cx="10852237" cy="648000"/>
          </a:xfrm>
        </p:spPr>
        <p:txBody>
          <a:bodyPr/>
          <a:lstStyle/>
          <a:p>
            <a:r>
              <a:rPr lang="zh-CN" altLang="en-US">
                <a:solidFill>
                  <a:schemeClr val="bg1"/>
                </a:solidFill>
              </a:rPr>
              <a:t>抖音达人销量榜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925" y="2028190"/>
            <a:ext cx="10852150" cy="4177665"/>
          </a:xfrm>
        </p:spPr>
        <p:txBody>
          <a:bodyPr/>
          <a:lstStyle/>
          <a:p>
            <a:r>
              <a:rPr lang="zh-CN" altLang="en-US" sz="1400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粉丝量不代表销量</a:t>
            </a:r>
            <a:endParaRPr lang="zh-CN" altLang="en-US" sz="14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zh-CN" altLang="en-US" sz="140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有众多内容型账号也为带货界的扛把子，如：李佳琦Austin、老爸测评、豆豆_Babe，破产姐弟等等，是既做得好内容，也带得了一手好货的两面手。但要说明的是：粉丝量并不决定着销售量，好内容+直播，以及过关的产品品质，是KOL与粉丝建立起 “强信任”纽带的关键。从近一个月的数据看，在TOP20销量达人中，有6个粉丝量低于50万。</a:t>
            </a:r>
            <a:endParaRPr lang="zh-CN" altLang="en-US" sz="14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marL="0" indent="0">
              <a:buNone/>
            </a:pPr>
            <a:endParaRPr lang="zh-CN" altLang="en-US" sz="14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zh-CN" altLang="en-US" sz="1400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“低粉”账号撑起抖音卖货半边天</a:t>
            </a:r>
            <a:endParaRPr lang="zh-CN" altLang="en-US" sz="14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sz="140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从近一个月的数据看，</a:t>
            </a:r>
            <a:r>
              <a:rPr lang="zh-CN" altLang="en-US" sz="140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数量占比多的，粉丝量集中于0-10w之间，其次是10-100w的尾部KOL。进一步验证：低粉账号在抖音（通过电商这 一路径）掘金的机会还很大，入局抖音电商卖货为时不晚。</a:t>
            </a:r>
            <a:endParaRPr lang="zh-CN" altLang="en-US" sz="14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marL="0" indent="0">
              <a:buNone/>
            </a:pPr>
            <a:endParaRPr lang="zh-CN" altLang="en-US" sz="14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marL="0" indent="0">
              <a:buNone/>
            </a:pPr>
            <a:endParaRPr lang="zh-CN" altLang="en-US" sz="14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marL="0" indent="0" algn="r">
              <a:buNone/>
            </a:pPr>
            <a:r>
              <a:rPr lang="zh-CN" altLang="en-US" sz="140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（本报告内容部分摘自卡思数据）</a:t>
            </a:r>
            <a:endParaRPr lang="zh-CN" altLang="en-US" sz="14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endParaRPr lang="zh-CN" altLang="en-US" sz="14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91690" y="2427605"/>
            <a:ext cx="8243570" cy="899160"/>
          </a:xfrm>
        </p:spPr>
        <p:txBody>
          <a:bodyPr/>
          <a:lstStyle/>
          <a:p>
            <a:pPr algn="dist"/>
            <a:r>
              <a:rPr lang="zh-CN" altLang="en-US" sz="9600">
                <a:solidFill>
                  <a:schemeClr val="bg1"/>
                </a:solidFill>
              </a:rPr>
              <a:t>谢谢观看</a:t>
            </a:r>
            <a:endParaRPr lang="zh-CN" altLang="en-US" sz="9600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8310" y="726440"/>
            <a:ext cx="11313160" cy="5326380"/>
          </a:xfrm>
          <a:prstGeom prst="rect">
            <a:avLst/>
          </a:prstGeom>
          <a:solidFill>
            <a:srgbClr val="0909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6" name="图片 25" descr="eleanor-moa1unOJGpo-unsplash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60" y="725805"/>
            <a:ext cx="3730625" cy="5327015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5257800" y="1427480"/>
            <a:ext cx="760730" cy="3755390"/>
            <a:chOff x="7126" y="2248"/>
            <a:chExt cx="1198" cy="5914"/>
          </a:xfrm>
        </p:grpSpPr>
        <p:sp>
          <p:nvSpPr>
            <p:cNvPr id="12" name="文本框 11"/>
            <p:cNvSpPr txBox="1"/>
            <p:nvPr>
              <p:custDataLst>
                <p:tags r:id="rId3"/>
              </p:custDataLst>
            </p:nvPr>
          </p:nvSpPr>
          <p:spPr>
            <a:xfrm>
              <a:off x="7194" y="4591"/>
              <a:ext cx="1130" cy="1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2800" dirty="0">
                  <a:solidFill>
                    <a:schemeClr val="bg1"/>
                  </a:solidFill>
                </a:rPr>
                <a:t>03</a:t>
              </a:r>
              <a:endParaRPr lang="en-US" altLang="zh-CN" sz="2800" dirty="0">
                <a:solidFill>
                  <a:schemeClr val="bg1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7126" y="5931"/>
              <a:ext cx="1138" cy="1011"/>
            </a:xfrm>
            <a:custGeom>
              <a:avLst/>
              <a:gdLst>
                <a:gd name="connisteX0" fmla="*/ 209691 w 722559"/>
                <a:gd name="connsiteY0" fmla="*/ 641985 h 641985"/>
                <a:gd name="connisteX1" fmla="*/ 283986 w 722559"/>
                <a:gd name="connsiteY1" fmla="*/ 627380 h 641985"/>
                <a:gd name="connisteX2" fmla="*/ 358281 w 722559"/>
                <a:gd name="connsiteY2" fmla="*/ 627380 h 641985"/>
                <a:gd name="connisteX3" fmla="*/ 432576 w 722559"/>
                <a:gd name="connsiteY3" fmla="*/ 612775 h 641985"/>
                <a:gd name="connisteX4" fmla="*/ 507506 w 722559"/>
                <a:gd name="connsiteY4" fmla="*/ 567690 h 641985"/>
                <a:gd name="connisteX5" fmla="*/ 581801 w 722559"/>
                <a:gd name="connsiteY5" fmla="*/ 493395 h 641985"/>
                <a:gd name="connisteX6" fmla="*/ 670701 w 722559"/>
                <a:gd name="connsiteY6" fmla="*/ 433705 h 641985"/>
                <a:gd name="connisteX7" fmla="*/ 715786 w 722559"/>
                <a:gd name="connsiteY7" fmla="*/ 359410 h 641985"/>
                <a:gd name="connisteX8" fmla="*/ 715786 w 722559"/>
                <a:gd name="connsiteY8" fmla="*/ 285115 h 641985"/>
                <a:gd name="connisteX9" fmla="*/ 715786 w 722559"/>
                <a:gd name="connsiteY9" fmla="*/ 210820 h 641985"/>
                <a:gd name="connisteX10" fmla="*/ 715786 w 722559"/>
                <a:gd name="connsiteY10" fmla="*/ 136525 h 641985"/>
                <a:gd name="connisteX11" fmla="*/ 640856 w 722559"/>
                <a:gd name="connsiteY11" fmla="*/ 76835 h 641985"/>
                <a:gd name="connisteX12" fmla="*/ 551956 w 722559"/>
                <a:gd name="connsiteY12" fmla="*/ 46990 h 641985"/>
                <a:gd name="connisteX13" fmla="*/ 462421 w 722559"/>
                <a:gd name="connsiteY13" fmla="*/ 17145 h 641985"/>
                <a:gd name="connisteX14" fmla="*/ 373521 w 722559"/>
                <a:gd name="connsiteY14" fmla="*/ 2540 h 641985"/>
                <a:gd name="connisteX15" fmla="*/ 298591 w 722559"/>
                <a:gd name="connsiteY15" fmla="*/ 2540 h 641985"/>
                <a:gd name="connisteX16" fmla="*/ 224296 w 722559"/>
                <a:gd name="connsiteY16" fmla="*/ 2540 h 641985"/>
                <a:gd name="connisteX17" fmla="*/ 150001 w 722559"/>
                <a:gd name="connsiteY17" fmla="*/ 31750 h 641985"/>
                <a:gd name="connisteX18" fmla="*/ 75706 w 722559"/>
                <a:gd name="connsiteY18" fmla="*/ 76835 h 641985"/>
                <a:gd name="connisteX19" fmla="*/ 31256 w 722559"/>
                <a:gd name="connsiteY19" fmla="*/ 151130 h 641985"/>
                <a:gd name="connisteX20" fmla="*/ 16016 w 722559"/>
                <a:gd name="connsiteY20" fmla="*/ 225425 h 641985"/>
                <a:gd name="connisteX21" fmla="*/ 1411 w 722559"/>
                <a:gd name="connsiteY21" fmla="*/ 314960 h 641985"/>
                <a:gd name="connisteX22" fmla="*/ 1411 w 722559"/>
                <a:gd name="connsiteY22" fmla="*/ 389255 h 641985"/>
                <a:gd name="connisteX23" fmla="*/ 1411 w 722559"/>
                <a:gd name="connsiteY23" fmla="*/ 463550 h 641985"/>
                <a:gd name="connisteX24" fmla="*/ 16016 w 722559"/>
                <a:gd name="connsiteY24" fmla="*/ 537845 h 641985"/>
                <a:gd name="connisteX25" fmla="*/ 90311 w 722559"/>
                <a:gd name="connsiteY25" fmla="*/ 597535 h 641985"/>
                <a:gd name="connisteX26" fmla="*/ 164606 w 722559"/>
                <a:gd name="connsiteY26" fmla="*/ 612775 h 641985"/>
                <a:gd name="connisteX27" fmla="*/ 239536 w 722559"/>
                <a:gd name="connsiteY27" fmla="*/ 612775 h 641985"/>
                <a:gd name="connisteX28" fmla="*/ 313831 w 722559"/>
                <a:gd name="connsiteY28" fmla="*/ 612775 h 64198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</a:cxnLst>
              <a:rect l="l" t="t" r="r" b="b"/>
              <a:pathLst>
                <a:path w="722559" h="641985">
                  <a:moveTo>
                    <a:pt x="209691" y="641985"/>
                  </a:moveTo>
                  <a:cubicBezTo>
                    <a:pt x="223026" y="638810"/>
                    <a:pt x="254141" y="630555"/>
                    <a:pt x="283986" y="627380"/>
                  </a:cubicBezTo>
                  <a:cubicBezTo>
                    <a:pt x="313831" y="624205"/>
                    <a:pt x="328436" y="630555"/>
                    <a:pt x="358281" y="627380"/>
                  </a:cubicBezTo>
                  <a:cubicBezTo>
                    <a:pt x="388126" y="624205"/>
                    <a:pt x="402731" y="624840"/>
                    <a:pt x="432576" y="612775"/>
                  </a:cubicBezTo>
                  <a:cubicBezTo>
                    <a:pt x="462421" y="600710"/>
                    <a:pt x="477661" y="591820"/>
                    <a:pt x="507506" y="567690"/>
                  </a:cubicBezTo>
                  <a:cubicBezTo>
                    <a:pt x="537351" y="543560"/>
                    <a:pt x="549416" y="520065"/>
                    <a:pt x="581801" y="493395"/>
                  </a:cubicBezTo>
                  <a:cubicBezTo>
                    <a:pt x="614186" y="466725"/>
                    <a:pt x="644031" y="460375"/>
                    <a:pt x="670701" y="433705"/>
                  </a:cubicBezTo>
                  <a:cubicBezTo>
                    <a:pt x="697371" y="407035"/>
                    <a:pt x="706896" y="389255"/>
                    <a:pt x="715786" y="359410"/>
                  </a:cubicBezTo>
                  <a:cubicBezTo>
                    <a:pt x="724676" y="329565"/>
                    <a:pt x="715786" y="314960"/>
                    <a:pt x="715786" y="285115"/>
                  </a:cubicBezTo>
                  <a:cubicBezTo>
                    <a:pt x="715786" y="255270"/>
                    <a:pt x="715786" y="240665"/>
                    <a:pt x="715786" y="210820"/>
                  </a:cubicBezTo>
                  <a:cubicBezTo>
                    <a:pt x="715786" y="180975"/>
                    <a:pt x="731026" y="163195"/>
                    <a:pt x="715786" y="136525"/>
                  </a:cubicBezTo>
                  <a:cubicBezTo>
                    <a:pt x="700546" y="109855"/>
                    <a:pt x="673876" y="94615"/>
                    <a:pt x="640856" y="76835"/>
                  </a:cubicBezTo>
                  <a:cubicBezTo>
                    <a:pt x="607836" y="59055"/>
                    <a:pt x="587516" y="59055"/>
                    <a:pt x="551956" y="46990"/>
                  </a:cubicBezTo>
                  <a:cubicBezTo>
                    <a:pt x="516396" y="34925"/>
                    <a:pt x="497981" y="26035"/>
                    <a:pt x="462421" y="17145"/>
                  </a:cubicBezTo>
                  <a:cubicBezTo>
                    <a:pt x="426861" y="8255"/>
                    <a:pt x="406541" y="5715"/>
                    <a:pt x="373521" y="2540"/>
                  </a:cubicBezTo>
                  <a:cubicBezTo>
                    <a:pt x="340501" y="-635"/>
                    <a:pt x="328436" y="2540"/>
                    <a:pt x="298591" y="2540"/>
                  </a:cubicBezTo>
                  <a:cubicBezTo>
                    <a:pt x="268746" y="2540"/>
                    <a:pt x="254141" y="-3175"/>
                    <a:pt x="224296" y="2540"/>
                  </a:cubicBezTo>
                  <a:cubicBezTo>
                    <a:pt x="194451" y="8255"/>
                    <a:pt x="179846" y="17145"/>
                    <a:pt x="150001" y="31750"/>
                  </a:cubicBezTo>
                  <a:cubicBezTo>
                    <a:pt x="120156" y="46355"/>
                    <a:pt x="99201" y="52705"/>
                    <a:pt x="75706" y="76835"/>
                  </a:cubicBezTo>
                  <a:cubicBezTo>
                    <a:pt x="52211" y="100965"/>
                    <a:pt x="43321" y="121285"/>
                    <a:pt x="31256" y="151130"/>
                  </a:cubicBezTo>
                  <a:cubicBezTo>
                    <a:pt x="19191" y="180975"/>
                    <a:pt x="21731" y="192405"/>
                    <a:pt x="16016" y="225425"/>
                  </a:cubicBezTo>
                  <a:cubicBezTo>
                    <a:pt x="10301" y="258445"/>
                    <a:pt x="4586" y="281940"/>
                    <a:pt x="1411" y="314960"/>
                  </a:cubicBezTo>
                  <a:cubicBezTo>
                    <a:pt x="-1764" y="347980"/>
                    <a:pt x="1411" y="359410"/>
                    <a:pt x="1411" y="389255"/>
                  </a:cubicBezTo>
                  <a:cubicBezTo>
                    <a:pt x="1411" y="419100"/>
                    <a:pt x="-1764" y="433705"/>
                    <a:pt x="1411" y="463550"/>
                  </a:cubicBezTo>
                  <a:cubicBezTo>
                    <a:pt x="4586" y="493395"/>
                    <a:pt x="-1764" y="511175"/>
                    <a:pt x="16016" y="537845"/>
                  </a:cubicBezTo>
                  <a:cubicBezTo>
                    <a:pt x="33796" y="564515"/>
                    <a:pt x="60466" y="582295"/>
                    <a:pt x="90311" y="597535"/>
                  </a:cubicBezTo>
                  <a:cubicBezTo>
                    <a:pt x="120156" y="612775"/>
                    <a:pt x="134761" y="609600"/>
                    <a:pt x="164606" y="612775"/>
                  </a:cubicBezTo>
                  <a:cubicBezTo>
                    <a:pt x="194451" y="615950"/>
                    <a:pt x="209691" y="612775"/>
                    <a:pt x="239536" y="612775"/>
                  </a:cubicBezTo>
                  <a:cubicBezTo>
                    <a:pt x="269381" y="612775"/>
                    <a:pt x="300496" y="612775"/>
                    <a:pt x="313831" y="612775"/>
                  </a:cubicBezTo>
                </a:path>
              </a:pathLst>
            </a:custGeom>
            <a:solidFill>
              <a:srgbClr val="E02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任意多边形 20"/>
            <p:cNvSpPr/>
            <p:nvPr/>
          </p:nvSpPr>
          <p:spPr>
            <a:xfrm>
              <a:off x="7126" y="7151"/>
              <a:ext cx="1138" cy="1011"/>
            </a:xfrm>
            <a:custGeom>
              <a:avLst/>
              <a:gdLst>
                <a:gd name="connisteX0" fmla="*/ 209691 w 722559"/>
                <a:gd name="connsiteY0" fmla="*/ 641985 h 641985"/>
                <a:gd name="connisteX1" fmla="*/ 283986 w 722559"/>
                <a:gd name="connsiteY1" fmla="*/ 627380 h 641985"/>
                <a:gd name="connisteX2" fmla="*/ 358281 w 722559"/>
                <a:gd name="connsiteY2" fmla="*/ 627380 h 641985"/>
                <a:gd name="connisteX3" fmla="*/ 432576 w 722559"/>
                <a:gd name="connsiteY3" fmla="*/ 612775 h 641985"/>
                <a:gd name="connisteX4" fmla="*/ 507506 w 722559"/>
                <a:gd name="connsiteY4" fmla="*/ 567690 h 641985"/>
                <a:gd name="connisteX5" fmla="*/ 581801 w 722559"/>
                <a:gd name="connsiteY5" fmla="*/ 493395 h 641985"/>
                <a:gd name="connisteX6" fmla="*/ 670701 w 722559"/>
                <a:gd name="connsiteY6" fmla="*/ 433705 h 641985"/>
                <a:gd name="connisteX7" fmla="*/ 715786 w 722559"/>
                <a:gd name="connsiteY7" fmla="*/ 359410 h 641985"/>
                <a:gd name="connisteX8" fmla="*/ 715786 w 722559"/>
                <a:gd name="connsiteY8" fmla="*/ 285115 h 641985"/>
                <a:gd name="connisteX9" fmla="*/ 715786 w 722559"/>
                <a:gd name="connsiteY9" fmla="*/ 210820 h 641985"/>
                <a:gd name="connisteX10" fmla="*/ 715786 w 722559"/>
                <a:gd name="connsiteY10" fmla="*/ 136525 h 641985"/>
                <a:gd name="connisteX11" fmla="*/ 640856 w 722559"/>
                <a:gd name="connsiteY11" fmla="*/ 76835 h 641985"/>
                <a:gd name="connisteX12" fmla="*/ 551956 w 722559"/>
                <a:gd name="connsiteY12" fmla="*/ 46990 h 641985"/>
                <a:gd name="connisteX13" fmla="*/ 462421 w 722559"/>
                <a:gd name="connsiteY13" fmla="*/ 17145 h 641985"/>
                <a:gd name="connisteX14" fmla="*/ 373521 w 722559"/>
                <a:gd name="connsiteY14" fmla="*/ 2540 h 641985"/>
                <a:gd name="connisteX15" fmla="*/ 298591 w 722559"/>
                <a:gd name="connsiteY15" fmla="*/ 2540 h 641985"/>
                <a:gd name="connisteX16" fmla="*/ 224296 w 722559"/>
                <a:gd name="connsiteY16" fmla="*/ 2540 h 641985"/>
                <a:gd name="connisteX17" fmla="*/ 150001 w 722559"/>
                <a:gd name="connsiteY17" fmla="*/ 31750 h 641985"/>
                <a:gd name="connisteX18" fmla="*/ 75706 w 722559"/>
                <a:gd name="connsiteY18" fmla="*/ 76835 h 641985"/>
                <a:gd name="connisteX19" fmla="*/ 31256 w 722559"/>
                <a:gd name="connsiteY19" fmla="*/ 151130 h 641985"/>
                <a:gd name="connisteX20" fmla="*/ 16016 w 722559"/>
                <a:gd name="connsiteY20" fmla="*/ 225425 h 641985"/>
                <a:gd name="connisteX21" fmla="*/ 1411 w 722559"/>
                <a:gd name="connsiteY21" fmla="*/ 314960 h 641985"/>
                <a:gd name="connisteX22" fmla="*/ 1411 w 722559"/>
                <a:gd name="connsiteY22" fmla="*/ 389255 h 641985"/>
                <a:gd name="connisteX23" fmla="*/ 1411 w 722559"/>
                <a:gd name="connsiteY23" fmla="*/ 463550 h 641985"/>
                <a:gd name="connisteX24" fmla="*/ 16016 w 722559"/>
                <a:gd name="connsiteY24" fmla="*/ 537845 h 641985"/>
                <a:gd name="connisteX25" fmla="*/ 90311 w 722559"/>
                <a:gd name="connsiteY25" fmla="*/ 597535 h 641985"/>
                <a:gd name="connisteX26" fmla="*/ 164606 w 722559"/>
                <a:gd name="connsiteY26" fmla="*/ 612775 h 641985"/>
                <a:gd name="connisteX27" fmla="*/ 239536 w 722559"/>
                <a:gd name="connsiteY27" fmla="*/ 612775 h 641985"/>
                <a:gd name="connisteX28" fmla="*/ 313831 w 722559"/>
                <a:gd name="connsiteY28" fmla="*/ 612775 h 64198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</a:cxnLst>
              <a:rect l="l" t="t" r="r" b="b"/>
              <a:pathLst>
                <a:path w="722559" h="641985">
                  <a:moveTo>
                    <a:pt x="209691" y="641985"/>
                  </a:moveTo>
                  <a:cubicBezTo>
                    <a:pt x="223026" y="638810"/>
                    <a:pt x="254141" y="630555"/>
                    <a:pt x="283986" y="627380"/>
                  </a:cubicBezTo>
                  <a:cubicBezTo>
                    <a:pt x="313831" y="624205"/>
                    <a:pt x="328436" y="630555"/>
                    <a:pt x="358281" y="627380"/>
                  </a:cubicBezTo>
                  <a:cubicBezTo>
                    <a:pt x="388126" y="624205"/>
                    <a:pt x="402731" y="624840"/>
                    <a:pt x="432576" y="612775"/>
                  </a:cubicBezTo>
                  <a:cubicBezTo>
                    <a:pt x="462421" y="600710"/>
                    <a:pt x="477661" y="591820"/>
                    <a:pt x="507506" y="567690"/>
                  </a:cubicBezTo>
                  <a:cubicBezTo>
                    <a:pt x="537351" y="543560"/>
                    <a:pt x="549416" y="520065"/>
                    <a:pt x="581801" y="493395"/>
                  </a:cubicBezTo>
                  <a:cubicBezTo>
                    <a:pt x="614186" y="466725"/>
                    <a:pt x="644031" y="460375"/>
                    <a:pt x="670701" y="433705"/>
                  </a:cubicBezTo>
                  <a:cubicBezTo>
                    <a:pt x="697371" y="407035"/>
                    <a:pt x="706896" y="389255"/>
                    <a:pt x="715786" y="359410"/>
                  </a:cubicBezTo>
                  <a:cubicBezTo>
                    <a:pt x="724676" y="329565"/>
                    <a:pt x="715786" y="314960"/>
                    <a:pt x="715786" y="285115"/>
                  </a:cubicBezTo>
                  <a:cubicBezTo>
                    <a:pt x="715786" y="255270"/>
                    <a:pt x="715786" y="240665"/>
                    <a:pt x="715786" y="210820"/>
                  </a:cubicBezTo>
                  <a:cubicBezTo>
                    <a:pt x="715786" y="180975"/>
                    <a:pt x="731026" y="163195"/>
                    <a:pt x="715786" y="136525"/>
                  </a:cubicBezTo>
                  <a:cubicBezTo>
                    <a:pt x="700546" y="109855"/>
                    <a:pt x="673876" y="94615"/>
                    <a:pt x="640856" y="76835"/>
                  </a:cubicBezTo>
                  <a:cubicBezTo>
                    <a:pt x="607836" y="59055"/>
                    <a:pt x="587516" y="59055"/>
                    <a:pt x="551956" y="46990"/>
                  </a:cubicBezTo>
                  <a:cubicBezTo>
                    <a:pt x="516396" y="34925"/>
                    <a:pt x="497981" y="26035"/>
                    <a:pt x="462421" y="17145"/>
                  </a:cubicBezTo>
                  <a:cubicBezTo>
                    <a:pt x="426861" y="8255"/>
                    <a:pt x="406541" y="5715"/>
                    <a:pt x="373521" y="2540"/>
                  </a:cubicBezTo>
                  <a:cubicBezTo>
                    <a:pt x="340501" y="-635"/>
                    <a:pt x="328436" y="2540"/>
                    <a:pt x="298591" y="2540"/>
                  </a:cubicBezTo>
                  <a:cubicBezTo>
                    <a:pt x="268746" y="2540"/>
                    <a:pt x="254141" y="-3175"/>
                    <a:pt x="224296" y="2540"/>
                  </a:cubicBezTo>
                  <a:cubicBezTo>
                    <a:pt x="194451" y="8255"/>
                    <a:pt x="179846" y="17145"/>
                    <a:pt x="150001" y="31750"/>
                  </a:cubicBezTo>
                  <a:cubicBezTo>
                    <a:pt x="120156" y="46355"/>
                    <a:pt x="99201" y="52705"/>
                    <a:pt x="75706" y="76835"/>
                  </a:cubicBezTo>
                  <a:cubicBezTo>
                    <a:pt x="52211" y="100965"/>
                    <a:pt x="43321" y="121285"/>
                    <a:pt x="31256" y="151130"/>
                  </a:cubicBezTo>
                  <a:cubicBezTo>
                    <a:pt x="19191" y="180975"/>
                    <a:pt x="21731" y="192405"/>
                    <a:pt x="16016" y="225425"/>
                  </a:cubicBezTo>
                  <a:cubicBezTo>
                    <a:pt x="10301" y="258445"/>
                    <a:pt x="4586" y="281940"/>
                    <a:pt x="1411" y="314960"/>
                  </a:cubicBezTo>
                  <a:cubicBezTo>
                    <a:pt x="-1764" y="347980"/>
                    <a:pt x="1411" y="359410"/>
                    <a:pt x="1411" y="389255"/>
                  </a:cubicBezTo>
                  <a:cubicBezTo>
                    <a:pt x="1411" y="419100"/>
                    <a:pt x="-1764" y="433705"/>
                    <a:pt x="1411" y="463550"/>
                  </a:cubicBezTo>
                  <a:cubicBezTo>
                    <a:pt x="4586" y="493395"/>
                    <a:pt x="-1764" y="511175"/>
                    <a:pt x="16016" y="537845"/>
                  </a:cubicBezTo>
                  <a:cubicBezTo>
                    <a:pt x="33796" y="564515"/>
                    <a:pt x="60466" y="582295"/>
                    <a:pt x="90311" y="597535"/>
                  </a:cubicBezTo>
                  <a:cubicBezTo>
                    <a:pt x="120156" y="612775"/>
                    <a:pt x="134761" y="609600"/>
                    <a:pt x="164606" y="612775"/>
                  </a:cubicBezTo>
                  <a:cubicBezTo>
                    <a:pt x="194451" y="615950"/>
                    <a:pt x="209691" y="612775"/>
                    <a:pt x="239536" y="612775"/>
                  </a:cubicBezTo>
                  <a:cubicBezTo>
                    <a:pt x="269381" y="612775"/>
                    <a:pt x="300496" y="612775"/>
                    <a:pt x="313831" y="612775"/>
                  </a:cubicBezTo>
                </a:path>
              </a:pathLst>
            </a:custGeom>
            <a:solidFill>
              <a:srgbClr val="E02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7126" y="3430"/>
              <a:ext cx="1138" cy="1011"/>
            </a:xfrm>
            <a:custGeom>
              <a:avLst/>
              <a:gdLst>
                <a:gd name="connisteX0" fmla="*/ 209691 w 722559"/>
                <a:gd name="connsiteY0" fmla="*/ 641985 h 641985"/>
                <a:gd name="connisteX1" fmla="*/ 283986 w 722559"/>
                <a:gd name="connsiteY1" fmla="*/ 627380 h 641985"/>
                <a:gd name="connisteX2" fmla="*/ 358281 w 722559"/>
                <a:gd name="connsiteY2" fmla="*/ 627380 h 641985"/>
                <a:gd name="connisteX3" fmla="*/ 432576 w 722559"/>
                <a:gd name="connsiteY3" fmla="*/ 612775 h 641985"/>
                <a:gd name="connisteX4" fmla="*/ 507506 w 722559"/>
                <a:gd name="connsiteY4" fmla="*/ 567690 h 641985"/>
                <a:gd name="connisteX5" fmla="*/ 581801 w 722559"/>
                <a:gd name="connsiteY5" fmla="*/ 493395 h 641985"/>
                <a:gd name="connisteX6" fmla="*/ 670701 w 722559"/>
                <a:gd name="connsiteY6" fmla="*/ 433705 h 641985"/>
                <a:gd name="connisteX7" fmla="*/ 715786 w 722559"/>
                <a:gd name="connsiteY7" fmla="*/ 359410 h 641985"/>
                <a:gd name="connisteX8" fmla="*/ 715786 w 722559"/>
                <a:gd name="connsiteY8" fmla="*/ 285115 h 641985"/>
                <a:gd name="connisteX9" fmla="*/ 715786 w 722559"/>
                <a:gd name="connsiteY9" fmla="*/ 210820 h 641985"/>
                <a:gd name="connisteX10" fmla="*/ 715786 w 722559"/>
                <a:gd name="connsiteY10" fmla="*/ 136525 h 641985"/>
                <a:gd name="connisteX11" fmla="*/ 640856 w 722559"/>
                <a:gd name="connsiteY11" fmla="*/ 76835 h 641985"/>
                <a:gd name="connisteX12" fmla="*/ 551956 w 722559"/>
                <a:gd name="connsiteY12" fmla="*/ 46990 h 641985"/>
                <a:gd name="connisteX13" fmla="*/ 462421 w 722559"/>
                <a:gd name="connsiteY13" fmla="*/ 17145 h 641985"/>
                <a:gd name="connisteX14" fmla="*/ 373521 w 722559"/>
                <a:gd name="connsiteY14" fmla="*/ 2540 h 641985"/>
                <a:gd name="connisteX15" fmla="*/ 298591 w 722559"/>
                <a:gd name="connsiteY15" fmla="*/ 2540 h 641985"/>
                <a:gd name="connisteX16" fmla="*/ 224296 w 722559"/>
                <a:gd name="connsiteY16" fmla="*/ 2540 h 641985"/>
                <a:gd name="connisteX17" fmla="*/ 150001 w 722559"/>
                <a:gd name="connsiteY17" fmla="*/ 31750 h 641985"/>
                <a:gd name="connisteX18" fmla="*/ 75706 w 722559"/>
                <a:gd name="connsiteY18" fmla="*/ 76835 h 641985"/>
                <a:gd name="connisteX19" fmla="*/ 31256 w 722559"/>
                <a:gd name="connsiteY19" fmla="*/ 151130 h 641985"/>
                <a:gd name="connisteX20" fmla="*/ 16016 w 722559"/>
                <a:gd name="connsiteY20" fmla="*/ 225425 h 641985"/>
                <a:gd name="connisteX21" fmla="*/ 1411 w 722559"/>
                <a:gd name="connsiteY21" fmla="*/ 314960 h 641985"/>
                <a:gd name="connisteX22" fmla="*/ 1411 w 722559"/>
                <a:gd name="connsiteY22" fmla="*/ 389255 h 641985"/>
                <a:gd name="connisteX23" fmla="*/ 1411 w 722559"/>
                <a:gd name="connsiteY23" fmla="*/ 463550 h 641985"/>
                <a:gd name="connisteX24" fmla="*/ 16016 w 722559"/>
                <a:gd name="connsiteY24" fmla="*/ 537845 h 641985"/>
                <a:gd name="connisteX25" fmla="*/ 90311 w 722559"/>
                <a:gd name="connsiteY25" fmla="*/ 597535 h 641985"/>
                <a:gd name="connisteX26" fmla="*/ 164606 w 722559"/>
                <a:gd name="connsiteY26" fmla="*/ 612775 h 641985"/>
                <a:gd name="connisteX27" fmla="*/ 239536 w 722559"/>
                <a:gd name="connsiteY27" fmla="*/ 612775 h 641985"/>
                <a:gd name="connisteX28" fmla="*/ 313831 w 722559"/>
                <a:gd name="connsiteY28" fmla="*/ 612775 h 64198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</a:cxnLst>
              <a:rect l="l" t="t" r="r" b="b"/>
              <a:pathLst>
                <a:path w="722559" h="641985">
                  <a:moveTo>
                    <a:pt x="209691" y="641985"/>
                  </a:moveTo>
                  <a:cubicBezTo>
                    <a:pt x="223026" y="638810"/>
                    <a:pt x="254141" y="630555"/>
                    <a:pt x="283986" y="627380"/>
                  </a:cubicBezTo>
                  <a:cubicBezTo>
                    <a:pt x="313831" y="624205"/>
                    <a:pt x="328436" y="630555"/>
                    <a:pt x="358281" y="627380"/>
                  </a:cubicBezTo>
                  <a:cubicBezTo>
                    <a:pt x="388126" y="624205"/>
                    <a:pt x="402731" y="624840"/>
                    <a:pt x="432576" y="612775"/>
                  </a:cubicBezTo>
                  <a:cubicBezTo>
                    <a:pt x="462421" y="600710"/>
                    <a:pt x="477661" y="591820"/>
                    <a:pt x="507506" y="567690"/>
                  </a:cubicBezTo>
                  <a:cubicBezTo>
                    <a:pt x="537351" y="543560"/>
                    <a:pt x="549416" y="520065"/>
                    <a:pt x="581801" y="493395"/>
                  </a:cubicBezTo>
                  <a:cubicBezTo>
                    <a:pt x="614186" y="466725"/>
                    <a:pt x="644031" y="460375"/>
                    <a:pt x="670701" y="433705"/>
                  </a:cubicBezTo>
                  <a:cubicBezTo>
                    <a:pt x="697371" y="407035"/>
                    <a:pt x="706896" y="389255"/>
                    <a:pt x="715786" y="359410"/>
                  </a:cubicBezTo>
                  <a:cubicBezTo>
                    <a:pt x="724676" y="329565"/>
                    <a:pt x="715786" y="314960"/>
                    <a:pt x="715786" y="285115"/>
                  </a:cubicBezTo>
                  <a:cubicBezTo>
                    <a:pt x="715786" y="255270"/>
                    <a:pt x="715786" y="240665"/>
                    <a:pt x="715786" y="210820"/>
                  </a:cubicBezTo>
                  <a:cubicBezTo>
                    <a:pt x="715786" y="180975"/>
                    <a:pt x="731026" y="163195"/>
                    <a:pt x="715786" y="136525"/>
                  </a:cubicBezTo>
                  <a:cubicBezTo>
                    <a:pt x="700546" y="109855"/>
                    <a:pt x="673876" y="94615"/>
                    <a:pt x="640856" y="76835"/>
                  </a:cubicBezTo>
                  <a:cubicBezTo>
                    <a:pt x="607836" y="59055"/>
                    <a:pt x="587516" y="59055"/>
                    <a:pt x="551956" y="46990"/>
                  </a:cubicBezTo>
                  <a:cubicBezTo>
                    <a:pt x="516396" y="34925"/>
                    <a:pt x="497981" y="26035"/>
                    <a:pt x="462421" y="17145"/>
                  </a:cubicBezTo>
                  <a:cubicBezTo>
                    <a:pt x="426861" y="8255"/>
                    <a:pt x="406541" y="5715"/>
                    <a:pt x="373521" y="2540"/>
                  </a:cubicBezTo>
                  <a:cubicBezTo>
                    <a:pt x="340501" y="-635"/>
                    <a:pt x="328436" y="2540"/>
                    <a:pt x="298591" y="2540"/>
                  </a:cubicBezTo>
                  <a:cubicBezTo>
                    <a:pt x="268746" y="2540"/>
                    <a:pt x="254141" y="-3175"/>
                    <a:pt x="224296" y="2540"/>
                  </a:cubicBezTo>
                  <a:cubicBezTo>
                    <a:pt x="194451" y="8255"/>
                    <a:pt x="179846" y="17145"/>
                    <a:pt x="150001" y="31750"/>
                  </a:cubicBezTo>
                  <a:cubicBezTo>
                    <a:pt x="120156" y="46355"/>
                    <a:pt x="99201" y="52705"/>
                    <a:pt x="75706" y="76835"/>
                  </a:cubicBezTo>
                  <a:cubicBezTo>
                    <a:pt x="52211" y="100965"/>
                    <a:pt x="43321" y="121285"/>
                    <a:pt x="31256" y="151130"/>
                  </a:cubicBezTo>
                  <a:cubicBezTo>
                    <a:pt x="19191" y="180975"/>
                    <a:pt x="21731" y="192405"/>
                    <a:pt x="16016" y="225425"/>
                  </a:cubicBezTo>
                  <a:cubicBezTo>
                    <a:pt x="10301" y="258445"/>
                    <a:pt x="4586" y="281940"/>
                    <a:pt x="1411" y="314960"/>
                  </a:cubicBezTo>
                  <a:cubicBezTo>
                    <a:pt x="-1764" y="347980"/>
                    <a:pt x="1411" y="359410"/>
                    <a:pt x="1411" y="389255"/>
                  </a:cubicBezTo>
                  <a:cubicBezTo>
                    <a:pt x="1411" y="419100"/>
                    <a:pt x="-1764" y="433705"/>
                    <a:pt x="1411" y="463550"/>
                  </a:cubicBezTo>
                  <a:cubicBezTo>
                    <a:pt x="4586" y="493395"/>
                    <a:pt x="-1764" y="511175"/>
                    <a:pt x="16016" y="537845"/>
                  </a:cubicBezTo>
                  <a:cubicBezTo>
                    <a:pt x="33796" y="564515"/>
                    <a:pt x="60466" y="582295"/>
                    <a:pt x="90311" y="597535"/>
                  </a:cubicBezTo>
                  <a:cubicBezTo>
                    <a:pt x="120156" y="612775"/>
                    <a:pt x="134761" y="609600"/>
                    <a:pt x="164606" y="612775"/>
                  </a:cubicBezTo>
                  <a:cubicBezTo>
                    <a:pt x="194451" y="615950"/>
                    <a:pt x="209691" y="612775"/>
                    <a:pt x="239536" y="612775"/>
                  </a:cubicBezTo>
                  <a:cubicBezTo>
                    <a:pt x="269381" y="612775"/>
                    <a:pt x="300496" y="612775"/>
                    <a:pt x="313831" y="612775"/>
                  </a:cubicBezTo>
                </a:path>
              </a:pathLst>
            </a:custGeom>
            <a:solidFill>
              <a:srgbClr val="E02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7126" y="2248"/>
              <a:ext cx="1138" cy="1011"/>
            </a:xfrm>
            <a:custGeom>
              <a:avLst/>
              <a:gdLst>
                <a:gd name="connisteX0" fmla="*/ 209691 w 722559"/>
                <a:gd name="connsiteY0" fmla="*/ 641985 h 641985"/>
                <a:gd name="connisteX1" fmla="*/ 283986 w 722559"/>
                <a:gd name="connsiteY1" fmla="*/ 627380 h 641985"/>
                <a:gd name="connisteX2" fmla="*/ 358281 w 722559"/>
                <a:gd name="connsiteY2" fmla="*/ 627380 h 641985"/>
                <a:gd name="connisteX3" fmla="*/ 432576 w 722559"/>
                <a:gd name="connsiteY3" fmla="*/ 612775 h 641985"/>
                <a:gd name="connisteX4" fmla="*/ 507506 w 722559"/>
                <a:gd name="connsiteY4" fmla="*/ 567690 h 641985"/>
                <a:gd name="connisteX5" fmla="*/ 581801 w 722559"/>
                <a:gd name="connsiteY5" fmla="*/ 493395 h 641985"/>
                <a:gd name="connisteX6" fmla="*/ 670701 w 722559"/>
                <a:gd name="connsiteY6" fmla="*/ 433705 h 641985"/>
                <a:gd name="connisteX7" fmla="*/ 715786 w 722559"/>
                <a:gd name="connsiteY7" fmla="*/ 359410 h 641985"/>
                <a:gd name="connisteX8" fmla="*/ 715786 w 722559"/>
                <a:gd name="connsiteY8" fmla="*/ 285115 h 641985"/>
                <a:gd name="connisteX9" fmla="*/ 715786 w 722559"/>
                <a:gd name="connsiteY9" fmla="*/ 210820 h 641985"/>
                <a:gd name="connisteX10" fmla="*/ 715786 w 722559"/>
                <a:gd name="connsiteY10" fmla="*/ 136525 h 641985"/>
                <a:gd name="connisteX11" fmla="*/ 640856 w 722559"/>
                <a:gd name="connsiteY11" fmla="*/ 76835 h 641985"/>
                <a:gd name="connisteX12" fmla="*/ 551956 w 722559"/>
                <a:gd name="connsiteY12" fmla="*/ 46990 h 641985"/>
                <a:gd name="connisteX13" fmla="*/ 462421 w 722559"/>
                <a:gd name="connsiteY13" fmla="*/ 17145 h 641985"/>
                <a:gd name="connisteX14" fmla="*/ 373521 w 722559"/>
                <a:gd name="connsiteY14" fmla="*/ 2540 h 641985"/>
                <a:gd name="connisteX15" fmla="*/ 298591 w 722559"/>
                <a:gd name="connsiteY15" fmla="*/ 2540 h 641985"/>
                <a:gd name="connisteX16" fmla="*/ 224296 w 722559"/>
                <a:gd name="connsiteY16" fmla="*/ 2540 h 641985"/>
                <a:gd name="connisteX17" fmla="*/ 150001 w 722559"/>
                <a:gd name="connsiteY17" fmla="*/ 31750 h 641985"/>
                <a:gd name="connisteX18" fmla="*/ 75706 w 722559"/>
                <a:gd name="connsiteY18" fmla="*/ 76835 h 641985"/>
                <a:gd name="connisteX19" fmla="*/ 31256 w 722559"/>
                <a:gd name="connsiteY19" fmla="*/ 151130 h 641985"/>
                <a:gd name="connisteX20" fmla="*/ 16016 w 722559"/>
                <a:gd name="connsiteY20" fmla="*/ 225425 h 641985"/>
                <a:gd name="connisteX21" fmla="*/ 1411 w 722559"/>
                <a:gd name="connsiteY21" fmla="*/ 314960 h 641985"/>
                <a:gd name="connisteX22" fmla="*/ 1411 w 722559"/>
                <a:gd name="connsiteY22" fmla="*/ 389255 h 641985"/>
                <a:gd name="connisteX23" fmla="*/ 1411 w 722559"/>
                <a:gd name="connsiteY23" fmla="*/ 463550 h 641985"/>
                <a:gd name="connisteX24" fmla="*/ 16016 w 722559"/>
                <a:gd name="connsiteY24" fmla="*/ 537845 h 641985"/>
                <a:gd name="connisteX25" fmla="*/ 90311 w 722559"/>
                <a:gd name="connsiteY25" fmla="*/ 597535 h 641985"/>
                <a:gd name="connisteX26" fmla="*/ 164606 w 722559"/>
                <a:gd name="connsiteY26" fmla="*/ 612775 h 641985"/>
                <a:gd name="connisteX27" fmla="*/ 239536 w 722559"/>
                <a:gd name="connsiteY27" fmla="*/ 612775 h 641985"/>
                <a:gd name="connisteX28" fmla="*/ 313831 w 722559"/>
                <a:gd name="connsiteY28" fmla="*/ 612775 h 64198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</a:cxnLst>
              <a:rect l="l" t="t" r="r" b="b"/>
              <a:pathLst>
                <a:path w="722559" h="641985">
                  <a:moveTo>
                    <a:pt x="209691" y="641985"/>
                  </a:moveTo>
                  <a:cubicBezTo>
                    <a:pt x="223026" y="638810"/>
                    <a:pt x="254141" y="630555"/>
                    <a:pt x="283986" y="627380"/>
                  </a:cubicBezTo>
                  <a:cubicBezTo>
                    <a:pt x="313831" y="624205"/>
                    <a:pt x="328436" y="630555"/>
                    <a:pt x="358281" y="627380"/>
                  </a:cubicBezTo>
                  <a:cubicBezTo>
                    <a:pt x="388126" y="624205"/>
                    <a:pt x="402731" y="624840"/>
                    <a:pt x="432576" y="612775"/>
                  </a:cubicBezTo>
                  <a:cubicBezTo>
                    <a:pt x="462421" y="600710"/>
                    <a:pt x="477661" y="591820"/>
                    <a:pt x="507506" y="567690"/>
                  </a:cubicBezTo>
                  <a:cubicBezTo>
                    <a:pt x="537351" y="543560"/>
                    <a:pt x="549416" y="520065"/>
                    <a:pt x="581801" y="493395"/>
                  </a:cubicBezTo>
                  <a:cubicBezTo>
                    <a:pt x="614186" y="466725"/>
                    <a:pt x="644031" y="460375"/>
                    <a:pt x="670701" y="433705"/>
                  </a:cubicBezTo>
                  <a:cubicBezTo>
                    <a:pt x="697371" y="407035"/>
                    <a:pt x="706896" y="389255"/>
                    <a:pt x="715786" y="359410"/>
                  </a:cubicBezTo>
                  <a:cubicBezTo>
                    <a:pt x="724676" y="329565"/>
                    <a:pt x="715786" y="314960"/>
                    <a:pt x="715786" y="285115"/>
                  </a:cubicBezTo>
                  <a:cubicBezTo>
                    <a:pt x="715786" y="255270"/>
                    <a:pt x="715786" y="240665"/>
                    <a:pt x="715786" y="210820"/>
                  </a:cubicBezTo>
                  <a:cubicBezTo>
                    <a:pt x="715786" y="180975"/>
                    <a:pt x="731026" y="163195"/>
                    <a:pt x="715786" y="136525"/>
                  </a:cubicBezTo>
                  <a:cubicBezTo>
                    <a:pt x="700546" y="109855"/>
                    <a:pt x="673876" y="94615"/>
                    <a:pt x="640856" y="76835"/>
                  </a:cubicBezTo>
                  <a:cubicBezTo>
                    <a:pt x="607836" y="59055"/>
                    <a:pt x="587516" y="59055"/>
                    <a:pt x="551956" y="46990"/>
                  </a:cubicBezTo>
                  <a:cubicBezTo>
                    <a:pt x="516396" y="34925"/>
                    <a:pt x="497981" y="26035"/>
                    <a:pt x="462421" y="17145"/>
                  </a:cubicBezTo>
                  <a:cubicBezTo>
                    <a:pt x="426861" y="8255"/>
                    <a:pt x="406541" y="5715"/>
                    <a:pt x="373521" y="2540"/>
                  </a:cubicBezTo>
                  <a:cubicBezTo>
                    <a:pt x="340501" y="-635"/>
                    <a:pt x="328436" y="2540"/>
                    <a:pt x="298591" y="2540"/>
                  </a:cubicBezTo>
                  <a:cubicBezTo>
                    <a:pt x="268746" y="2540"/>
                    <a:pt x="254141" y="-3175"/>
                    <a:pt x="224296" y="2540"/>
                  </a:cubicBezTo>
                  <a:cubicBezTo>
                    <a:pt x="194451" y="8255"/>
                    <a:pt x="179846" y="17145"/>
                    <a:pt x="150001" y="31750"/>
                  </a:cubicBezTo>
                  <a:cubicBezTo>
                    <a:pt x="120156" y="46355"/>
                    <a:pt x="99201" y="52705"/>
                    <a:pt x="75706" y="76835"/>
                  </a:cubicBezTo>
                  <a:cubicBezTo>
                    <a:pt x="52211" y="100965"/>
                    <a:pt x="43321" y="121285"/>
                    <a:pt x="31256" y="151130"/>
                  </a:cubicBezTo>
                  <a:cubicBezTo>
                    <a:pt x="19191" y="180975"/>
                    <a:pt x="21731" y="192405"/>
                    <a:pt x="16016" y="225425"/>
                  </a:cubicBezTo>
                  <a:cubicBezTo>
                    <a:pt x="10301" y="258445"/>
                    <a:pt x="4586" y="281940"/>
                    <a:pt x="1411" y="314960"/>
                  </a:cubicBezTo>
                  <a:cubicBezTo>
                    <a:pt x="-1764" y="347980"/>
                    <a:pt x="1411" y="359410"/>
                    <a:pt x="1411" y="389255"/>
                  </a:cubicBezTo>
                  <a:cubicBezTo>
                    <a:pt x="1411" y="419100"/>
                    <a:pt x="-1764" y="433705"/>
                    <a:pt x="1411" y="463550"/>
                  </a:cubicBezTo>
                  <a:cubicBezTo>
                    <a:pt x="4586" y="493395"/>
                    <a:pt x="-1764" y="511175"/>
                    <a:pt x="16016" y="537845"/>
                  </a:cubicBezTo>
                  <a:cubicBezTo>
                    <a:pt x="33796" y="564515"/>
                    <a:pt x="60466" y="582295"/>
                    <a:pt x="90311" y="597535"/>
                  </a:cubicBezTo>
                  <a:cubicBezTo>
                    <a:pt x="120156" y="612775"/>
                    <a:pt x="134761" y="609600"/>
                    <a:pt x="164606" y="612775"/>
                  </a:cubicBezTo>
                  <a:cubicBezTo>
                    <a:pt x="194451" y="615950"/>
                    <a:pt x="209691" y="612775"/>
                    <a:pt x="239536" y="612775"/>
                  </a:cubicBezTo>
                  <a:cubicBezTo>
                    <a:pt x="269381" y="612775"/>
                    <a:pt x="300496" y="612775"/>
                    <a:pt x="313831" y="612775"/>
                  </a:cubicBezTo>
                </a:path>
              </a:pathLst>
            </a:custGeom>
            <a:solidFill>
              <a:srgbClr val="E02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6097905" y="1502410"/>
            <a:ext cx="223456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spc="120">
                <a:solidFill>
                  <a:schemeClr val="bg1"/>
                </a:solidFill>
                <a:sym typeface="+mn-ea"/>
              </a:rPr>
              <a:t>抖音产品介绍</a:t>
            </a:r>
            <a:endParaRPr lang="zh-CN" altLang="en-US" sz="2000" b="1" spc="120">
              <a:solidFill>
                <a:schemeClr val="bg1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5354202" y="1423026"/>
            <a:ext cx="717550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>
                <a:solidFill>
                  <a:schemeClr val="bg1"/>
                </a:solidFill>
              </a:rPr>
              <a:t>01</a:t>
            </a:r>
            <a:endParaRPr lang="en-US" altLang="zh-CN" sz="2800" dirty="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6097905" y="2244090"/>
            <a:ext cx="194119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spc="12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抖音好物榜</a:t>
            </a:r>
            <a:endParaRPr lang="zh-CN" altLang="en-US" sz="2000" spc="12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5354202" y="2169309"/>
            <a:ext cx="717550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>
                <a:solidFill>
                  <a:schemeClr val="bg1"/>
                </a:solidFill>
              </a:rPr>
              <a:t>02</a:t>
            </a:r>
            <a:endParaRPr lang="en-US" altLang="zh-CN" sz="2800" dirty="0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6097905" y="2990850"/>
            <a:ext cx="26009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spc="12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抖音商品浏览榜</a:t>
            </a:r>
            <a:endParaRPr lang="zh-CN" altLang="en-US" sz="2000" spc="12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6097905" y="3709670"/>
            <a:ext cx="232537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spc="12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抖音视频带货榜</a:t>
            </a:r>
            <a:endParaRPr lang="zh-CN" altLang="en-US" sz="2000" spc="12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5354202" y="3661875"/>
            <a:ext cx="717550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>
                <a:solidFill>
                  <a:schemeClr val="bg1"/>
                </a:solidFill>
              </a:rPr>
              <a:t>04</a:t>
            </a:r>
            <a:endParaRPr lang="en-US" altLang="zh-CN" sz="2800" dirty="0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>
            <p:custDataLst>
              <p:tags r:id="rId11"/>
            </p:custDataLst>
          </p:nvPr>
        </p:nvSpPr>
        <p:spPr>
          <a:xfrm>
            <a:off x="6097905" y="4483100"/>
            <a:ext cx="236220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spc="12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抖音达人销量榜</a:t>
            </a:r>
            <a:endParaRPr lang="zh-CN" altLang="en-US" sz="2000" spc="12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12"/>
            </p:custDataLst>
          </p:nvPr>
        </p:nvSpPr>
        <p:spPr>
          <a:xfrm>
            <a:off x="5354202" y="4408160"/>
            <a:ext cx="717550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>
                <a:solidFill>
                  <a:schemeClr val="bg1"/>
                </a:solidFill>
              </a:rPr>
              <a:t>05</a:t>
            </a:r>
            <a:endParaRPr lang="en-US" altLang="zh-CN" sz="2800" dirty="0">
              <a:solidFill>
                <a:schemeClr val="bg1"/>
              </a:solidFill>
            </a:endParaRPr>
          </a:p>
        </p:txBody>
      </p:sp>
      <p:pic>
        <p:nvPicPr>
          <p:cNvPr id="30" name="图片 29" descr="图片1 拷贝"/>
          <p:cNvPicPr>
            <a:picLocks noChangeAspect="1"/>
          </p:cNvPicPr>
          <p:nvPr/>
        </p:nvPicPr>
        <p:blipFill>
          <a:blip r:embed="rId13"/>
          <a:srcRect l="33870" t="10999" r="16572" b="26880"/>
          <a:stretch>
            <a:fillRect/>
          </a:stretch>
        </p:blipFill>
        <p:spPr>
          <a:xfrm>
            <a:off x="7966075" y="3482340"/>
            <a:ext cx="4455160" cy="3141345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8948420" y="4377055"/>
            <a:ext cx="2777490" cy="2277745"/>
            <a:chOff x="14092" y="6893"/>
            <a:chExt cx="4374" cy="3587"/>
          </a:xfrm>
        </p:grpSpPr>
        <p:sp>
          <p:nvSpPr>
            <p:cNvPr id="31" name="文本框 30"/>
            <p:cNvSpPr txBox="1"/>
            <p:nvPr/>
          </p:nvSpPr>
          <p:spPr>
            <a:xfrm>
              <a:off x="14092" y="9174"/>
              <a:ext cx="4375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dist"/>
              <a:r>
                <a:rPr lang="zh-CN" altLang="en-US" sz="2400">
                  <a:ln w="19050">
                    <a:solidFill>
                      <a:schemeClr val="bg1"/>
                    </a:solidFill>
                  </a:ln>
                  <a:noFill/>
                  <a:latin typeface="庞门正道标题体" panose="02010600030101010101" charset="-122"/>
                  <a:ea typeface="庞门正道标题体" panose="02010600030101010101" charset="-122"/>
                </a:rPr>
                <a:t>RESEARCH REPORT</a:t>
              </a:r>
              <a:endParaRPr lang="zh-CN" altLang="en-US" sz="2400">
                <a:ln w="19050">
                  <a:solidFill>
                    <a:schemeClr val="bg1"/>
                  </a:solidFill>
                </a:ln>
                <a:noFill/>
                <a:latin typeface="庞门正道标题体" panose="02010600030101010101" charset="-122"/>
                <a:ea typeface="庞门正道标题体" panose="02010600030101010101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4092" y="8032"/>
              <a:ext cx="4375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dist"/>
              <a:r>
                <a:rPr lang="zh-CN" altLang="en-US" sz="2400">
                  <a:ln w="19050">
                    <a:solidFill>
                      <a:schemeClr val="bg1"/>
                    </a:solidFill>
                  </a:ln>
                  <a:noFill/>
                  <a:latin typeface="庞门正道标题体" panose="02010600030101010101" charset="-122"/>
                  <a:ea typeface="庞门正道标题体" panose="02010600030101010101" charset="-122"/>
                </a:rPr>
                <a:t>RESEARCH REPORT</a:t>
              </a:r>
              <a:endParaRPr lang="zh-CN" altLang="en-US" sz="2400">
                <a:ln w="19050">
                  <a:solidFill>
                    <a:schemeClr val="bg1"/>
                  </a:solidFill>
                </a:ln>
                <a:noFill/>
                <a:latin typeface="庞门正道标题体" panose="02010600030101010101" charset="-122"/>
                <a:ea typeface="庞门正道标题体" panose="02010600030101010101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4092" y="6893"/>
              <a:ext cx="4375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dist"/>
              <a:r>
                <a:rPr lang="zh-CN" altLang="en-US" sz="2400">
                  <a:ln w="19050">
                    <a:solidFill>
                      <a:schemeClr val="bg1"/>
                    </a:solidFill>
                  </a:ln>
                  <a:noFill/>
                  <a:latin typeface="庞门正道标题体" panose="02010600030101010101" charset="-122"/>
                  <a:ea typeface="庞门正道标题体" panose="02010600030101010101" charset="-122"/>
                </a:rPr>
                <a:t>RESEARCH REPORT</a:t>
              </a:r>
              <a:endParaRPr lang="zh-CN" altLang="en-US" sz="2400">
                <a:ln w="19050">
                  <a:solidFill>
                    <a:schemeClr val="bg1"/>
                  </a:solidFill>
                </a:ln>
                <a:noFill/>
                <a:latin typeface="庞门正道标题体" panose="02010600030101010101" charset="-122"/>
                <a:ea typeface="庞门正道标题体" panose="02010600030101010101" charset="-122"/>
              </a:endParaRPr>
            </a:p>
          </p:txBody>
        </p:sp>
      </p:grpSp>
      <p:sp>
        <p:nvSpPr>
          <p:cNvPr id="35" name="矩形 34"/>
          <p:cNvSpPr/>
          <p:nvPr/>
        </p:nvSpPr>
        <p:spPr>
          <a:xfrm>
            <a:off x="3448685" y="1423035"/>
            <a:ext cx="1372870" cy="3608705"/>
          </a:xfrm>
          <a:prstGeom prst="rect">
            <a:avLst/>
          </a:prstGeom>
          <a:solidFill>
            <a:srgbClr val="31119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7" name="组合 36"/>
          <p:cNvGrpSpPr/>
          <p:nvPr/>
        </p:nvGrpSpPr>
        <p:grpSpPr>
          <a:xfrm>
            <a:off x="9872980" y="1269365"/>
            <a:ext cx="928370" cy="2731135"/>
            <a:chOff x="15448" y="1985"/>
            <a:chExt cx="1462" cy="4301"/>
          </a:xfrm>
        </p:grpSpPr>
        <p:sp>
          <p:nvSpPr>
            <p:cNvPr id="5" name="文本框 4"/>
            <p:cNvSpPr txBox="1"/>
            <p:nvPr>
              <p:custDataLst>
                <p:tags r:id="rId14"/>
              </p:custDataLst>
            </p:nvPr>
          </p:nvSpPr>
          <p:spPr>
            <a:xfrm>
              <a:off x="15448" y="1985"/>
              <a:ext cx="1463" cy="2592"/>
            </a:xfrm>
            <a:prstGeom prst="rect">
              <a:avLst/>
            </a:prstGeom>
            <a:noFill/>
          </p:spPr>
          <p:txBody>
            <a:bodyPr wrap="square" bIns="0" rtlCol="0">
              <a:spAutoFit/>
            </a:bodyPr>
            <a:lstStyle/>
            <a:p>
              <a:pPr algn="dist">
                <a:lnSpc>
                  <a:spcPct val="130000"/>
                </a:lnSpc>
              </a:pPr>
              <a:r>
                <a:rPr lang="zh-CN" altLang="en-US" sz="4000">
                  <a:solidFill>
                    <a:schemeClr val="bg1"/>
                  </a:solidFill>
                  <a:uFillTx/>
                  <a:latin typeface="庞门正道标题体" panose="02010600030101010101" charset="-122"/>
                  <a:ea typeface="庞门正道标题体" panose="02010600030101010101" charset="-122"/>
                  <a:cs typeface="+mj-cs"/>
                </a:rPr>
                <a:t>目录</a:t>
              </a:r>
              <a:endParaRPr lang="zh-CN" altLang="en-US" sz="4000">
                <a:solidFill>
                  <a:schemeClr val="bg1"/>
                </a:solidFill>
                <a:uFillTx/>
                <a:latin typeface="庞门正道标题体" panose="02010600030101010101" charset="-122"/>
                <a:ea typeface="庞门正道标题体" panose="02010600030101010101" charset="-122"/>
                <a:cs typeface="+mj-cs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16120" y="4710"/>
              <a:ext cx="119" cy="15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  <p:custDataLst>
      <p:tags r:id="rId15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39420" y="765810"/>
            <a:ext cx="11313160" cy="5326380"/>
          </a:xfrm>
          <a:prstGeom prst="rect">
            <a:avLst/>
          </a:prstGeom>
          <a:solidFill>
            <a:srgbClr val="0909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  <a:latin typeface="+mj-lt"/>
              <a:cs typeface="+mj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534785" y="772160"/>
            <a:ext cx="4742180" cy="5694680"/>
            <a:chOff x="10291" y="1216"/>
            <a:chExt cx="7468" cy="8968"/>
          </a:xfrm>
        </p:grpSpPr>
        <p:sp>
          <p:nvSpPr>
            <p:cNvPr id="4" name="平行四边形 3"/>
            <p:cNvSpPr/>
            <p:nvPr/>
          </p:nvSpPr>
          <p:spPr>
            <a:xfrm>
              <a:off x="10291" y="1216"/>
              <a:ext cx="6865" cy="8365"/>
            </a:xfrm>
            <a:prstGeom prst="parallelogram">
              <a:avLst/>
            </a:prstGeom>
            <a:pattFill prst="lgGrid">
              <a:fgClr>
                <a:srgbClr val="E02E29"/>
              </a:fgClr>
              <a:bgClr>
                <a:srgbClr val="311197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平行四边形 5"/>
            <p:cNvSpPr/>
            <p:nvPr/>
          </p:nvSpPr>
          <p:spPr>
            <a:xfrm>
              <a:off x="10895" y="1820"/>
              <a:ext cx="6865" cy="8365"/>
            </a:xfrm>
            <a:prstGeom prst="parallelogram">
              <a:avLst/>
            </a:prstGeom>
            <a:solidFill>
              <a:srgbClr val="E02E29"/>
            </a:solidFill>
            <a:ln>
              <a:noFill/>
            </a:ln>
            <a:effectLst>
              <a:outerShdw blurRad="88900" dist="165100" dir="8100000" algn="tr" rotWithShape="0">
                <a:prstClr val="black">
                  <a:alpha val="9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8948420" y="4380865"/>
            <a:ext cx="2777490" cy="2277745"/>
            <a:chOff x="14092" y="6893"/>
            <a:chExt cx="4374" cy="3587"/>
          </a:xfrm>
        </p:grpSpPr>
        <p:sp>
          <p:nvSpPr>
            <p:cNvPr id="31" name="文本框 30"/>
            <p:cNvSpPr txBox="1"/>
            <p:nvPr/>
          </p:nvSpPr>
          <p:spPr>
            <a:xfrm>
              <a:off x="14092" y="9174"/>
              <a:ext cx="4375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dist"/>
              <a:r>
                <a:rPr lang="zh-CN" altLang="en-US" sz="2400">
                  <a:ln w="19050">
                    <a:solidFill>
                      <a:schemeClr val="bg1"/>
                    </a:solidFill>
                  </a:ln>
                  <a:noFill/>
                  <a:latin typeface="庞门正道标题体" panose="02010600030101010101" charset="-122"/>
                  <a:ea typeface="庞门正道标题体" panose="02010600030101010101" charset="-122"/>
                </a:rPr>
                <a:t>RESEARCH REPORT</a:t>
              </a:r>
              <a:endParaRPr lang="zh-CN" altLang="en-US" sz="2400">
                <a:ln w="19050">
                  <a:solidFill>
                    <a:schemeClr val="bg1"/>
                  </a:solidFill>
                </a:ln>
                <a:noFill/>
                <a:latin typeface="庞门正道标题体" panose="02010600030101010101" charset="-122"/>
                <a:ea typeface="庞门正道标题体" panose="02010600030101010101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4092" y="8032"/>
              <a:ext cx="4375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dist"/>
              <a:r>
                <a:rPr lang="zh-CN" altLang="en-US" sz="2400">
                  <a:ln w="19050">
                    <a:solidFill>
                      <a:schemeClr val="bg1"/>
                    </a:solidFill>
                  </a:ln>
                  <a:noFill/>
                  <a:latin typeface="庞门正道标题体" panose="02010600030101010101" charset="-122"/>
                  <a:ea typeface="庞门正道标题体" panose="02010600030101010101" charset="-122"/>
                </a:rPr>
                <a:t>RESEARCH REPORT</a:t>
              </a:r>
              <a:endParaRPr lang="zh-CN" altLang="en-US" sz="2400">
                <a:ln w="19050">
                  <a:solidFill>
                    <a:schemeClr val="bg1"/>
                  </a:solidFill>
                </a:ln>
                <a:noFill/>
                <a:latin typeface="庞门正道标题体" panose="02010600030101010101" charset="-122"/>
                <a:ea typeface="庞门正道标题体" panose="02010600030101010101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4092" y="6893"/>
              <a:ext cx="4375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dist"/>
              <a:r>
                <a:rPr lang="zh-CN" altLang="en-US" sz="2400">
                  <a:ln w="19050">
                    <a:solidFill>
                      <a:schemeClr val="bg1"/>
                    </a:solidFill>
                  </a:ln>
                  <a:noFill/>
                  <a:latin typeface="庞门正道标题体" panose="02010600030101010101" charset="-122"/>
                  <a:ea typeface="庞门正道标题体" panose="02010600030101010101" charset="-122"/>
                </a:rPr>
                <a:t>RESEARCH REPORT</a:t>
              </a:r>
              <a:endParaRPr lang="zh-CN" altLang="en-US" sz="2400">
                <a:ln w="19050">
                  <a:solidFill>
                    <a:schemeClr val="bg1"/>
                  </a:solidFill>
                </a:ln>
                <a:noFill/>
                <a:latin typeface="庞门正道标题体" panose="02010600030101010101" charset="-122"/>
                <a:ea typeface="庞门正道标题体" panose="02010600030101010101" charset="-122"/>
              </a:endParaRPr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884160" y="3281045"/>
            <a:ext cx="4948555" cy="624840"/>
          </a:xfrm>
          <a:scene3d>
            <a:camera prst="orthographicFront">
              <a:rot lat="0" lon="1200000" rev="0"/>
            </a:camera>
            <a:lightRig rig="brightRoom" dir="t">
              <a:rot lat="0" lon="0" rev="1200000"/>
            </a:lightRig>
          </a:scene3d>
          <a:sp3d prstMaterial="matte"/>
        </p:spPr>
        <p:txBody>
          <a:bodyPr>
            <a:scene3d>
              <a:camera prst="orthographicFront">
                <a:rot lat="0" lon="1200000" rev="0"/>
              </a:camera>
              <a:lightRig rig="threePt" dir="t">
                <a:rot lat="0" lon="0" rev="2400000"/>
              </a:lightRig>
            </a:scene3d>
            <a:sp3d extrusionH="254000">
              <a:extrusionClr>
                <a:srgbClr val="311197"/>
              </a:extrusionClr>
            </a:sp3d>
          </a:bodyPr>
          <a:lstStyle/>
          <a:p>
            <a:r>
              <a:rPr lang="zh-CN" altLang="en-US" sz="4000" spc="120">
                <a:solidFill>
                  <a:schemeClr val="bg1"/>
                </a:solidFill>
                <a:cs typeface="+mj-lt"/>
                <a:sym typeface="+mn-ea"/>
              </a:rPr>
              <a:t>抖音产品介绍</a:t>
            </a:r>
            <a:br>
              <a:rPr lang="zh-CN" altLang="en-US" sz="4000" spc="120">
                <a:solidFill>
                  <a:schemeClr val="bg1"/>
                </a:solidFill>
                <a:cs typeface="+mj-lt"/>
                <a:sym typeface="+mn-ea"/>
              </a:rPr>
            </a:br>
            <a:endParaRPr lang="zh-CN" altLang="en-US" sz="4000" spc="120">
              <a:solidFill>
                <a:schemeClr val="bg1"/>
              </a:solidFill>
              <a:cs typeface="+mj-lt"/>
              <a:sym typeface="+mn-ea"/>
            </a:endParaRPr>
          </a:p>
        </p:txBody>
      </p:sp>
      <p:pic>
        <p:nvPicPr>
          <p:cNvPr id="10" name="图片 9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60" y="1909445"/>
            <a:ext cx="6108065" cy="3804920"/>
          </a:xfrm>
          <a:prstGeom prst="rect">
            <a:avLst/>
          </a:prstGeom>
        </p:spPr>
      </p:pic>
      <p:pic>
        <p:nvPicPr>
          <p:cNvPr id="11" name="图片 10" descr="图片1 拷贝333"/>
          <p:cNvPicPr>
            <a:picLocks noChangeAspect="1"/>
          </p:cNvPicPr>
          <p:nvPr/>
        </p:nvPicPr>
        <p:blipFill>
          <a:blip r:embed="rId4"/>
          <a:srcRect l="23485" t="17845" r="38447" b="8081"/>
          <a:stretch>
            <a:fillRect/>
          </a:stretch>
        </p:blipFill>
        <p:spPr>
          <a:xfrm>
            <a:off x="888365" y="450850"/>
            <a:ext cx="5952490" cy="6515735"/>
          </a:xfrm>
          <a:prstGeom prst="rect">
            <a:avLst/>
          </a:prstGeom>
        </p:spPr>
      </p:pic>
      <p:sp>
        <p:nvSpPr>
          <p:cNvPr id="14" name="标题 4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7760970" y="1387475"/>
            <a:ext cx="4948555" cy="521970"/>
          </a:xfrm>
          <a:scene3d>
            <a:camera prst="orthographicFront">
              <a:rot lat="0" lon="1200000" rev="0"/>
            </a:camera>
            <a:lightRig rig="brightRoom" dir="t">
              <a:rot lat="0" lon="0" rev="1200000"/>
            </a:lightRig>
          </a:scene3d>
          <a:sp3d prstMaterial="matte"/>
        </p:spPr>
        <p:txBody>
          <a:bodyPr>
            <a:scene3d>
              <a:camera prst="orthographicFront">
                <a:rot lat="0" lon="1200000" rev="0"/>
              </a:camera>
              <a:lightRig rig="threePt" dir="t">
                <a:rot lat="0" lon="0" rev="2400000"/>
              </a:lightRig>
            </a:scene3d>
            <a:sp3d extrusionH="254000">
              <a:extrusionClr>
                <a:srgbClr val="311197"/>
              </a:extrusionClr>
            </a:sp3d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800" b="1" u="none" strike="noStrike" kern="1200" cap="none" spc="200" normalizeH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3800" spc="120">
                <a:solidFill>
                  <a:schemeClr val="bg1"/>
                </a:solidFill>
                <a:cs typeface="+mj-lt"/>
                <a:sym typeface="+mn-ea"/>
              </a:rPr>
              <a:t>01</a:t>
            </a:r>
            <a:br>
              <a:rPr lang="zh-CN" altLang="en-US" sz="13800" spc="120">
                <a:solidFill>
                  <a:schemeClr val="bg1"/>
                </a:solidFill>
                <a:cs typeface="+mj-lt"/>
                <a:sym typeface="+mn-ea"/>
              </a:rPr>
            </a:br>
            <a:endParaRPr lang="zh-CN" altLang="en-US" sz="13800" spc="120">
              <a:solidFill>
                <a:schemeClr val="bg1"/>
              </a:solidFill>
              <a:cs typeface="+mj-lt"/>
              <a:sym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378460" y="722630"/>
            <a:ext cx="3624580" cy="2354580"/>
            <a:chOff x="596" y="1138"/>
            <a:chExt cx="5708" cy="3708"/>
          </a:xfrm>
        </p:grpSpPr>
        <p:pic>
          <p:nvPicPr>
            <p:cNvPr id="12" name="图片 11" descr="3634290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20940000">
              <a:off x="1012" y="1138"/>
              <a:ext cx="3709" cy="3709"/>
            </a:xfrm>
            <a:prstGeom prst="rect">
              <a:avLst/>
            </a:prstGeom>
          </p:spPr>
        </p:pic>
        <p:sp>
          <p:nvSpPr>
            <p:cNvPr id="16" name="标题 1"/>
            <p:cNvSpPr>
              <a:spLocks noGrp="1"/>
            </p:cNvSpPr>
            <p:nvPr>
              <p:custDataLst>
                <p:tags r:id="rId8"/>
              </p:custDataLst>
            </p:nvPr>
          </p:nvSpPr>
          <p:spPr>
            <a:xfrm rot="21240000">
              <a:off x="596" y="1888"/>
              <a:ext cx="5709" cy="1416"/>
            </a:xfrm>
          </p:spPr>
          <p:txBody>
            <a:bodyPr>
              <a:scene3d>
                <a:camera prst="orthographicFront">
                  <a:rot lat="60000" lon="19200000" rev="0"/>
                </a:camera>
                <a:lightRig rig="threePt" dir="t"/>
              </a:scene3d>
              <a:sp3d extrusionH="158750" prstMaterial="matte">
                <a:extrusionClr>
                  <a:srgbClr val="E02E29"/>
                </a:extrusionClr>
              </a:sp3d>
            </a:bodyPr>
            <a:lstStyle>
              <a:lvl1pPr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800" b="1" u="none" strike="noStrike" kern="1200" cap="none" spc="200" normalizeH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80000"/>
                </a:lnSpc>
              </a:pPr>
              <a:r>
                <a:rPr lang="zh-CN" altLang="en-US" sz="4400">
                  <a:solidFill>
                    <a:schemeClr val="bg1"/>
                  </a:solidFill>
                  <a:latin typeface="庞门正道标题体" panose="02010600030101010101" charset="-122"/>
                  <a:ea typeface="庞门正道标题体" panose="02010600030101010101" charset="-122"/>
                  <a:sym typeface="+mn-ea"/>
                </a:rPr>
                <a:t>抖音</a:t>
              </a:r>
              <a:r>
                <a:rPr lang="zh-CN" altLang="en-US" sz="4400">
                  <a:solidFill>
                    <a:schemeClr val="bg1"/>
                  </a:solidFill>
                  <a:latin typeface="庞门正道标题体" panose="02010600030101010101" charset="-122"/>
                  <a:ea typeface="庞门正道标题体" panose="02010600030101010101" charset="-122"/>
                </a:rPr>
                <a:t>红人电商研究报告</a:t>
              </a:r>
              <a:endParaRPr lang="zh-CN" altLang="en-US" sz="4400">
                <a:solidFill>
                  <a:schemeClr val="bg1"/>
                </a:solidFill>
                <a:latin typeface="庞门正道标题体" panose="02010600030101010101" charset="-122"/>
                <a:ea typeface="庞门正道标题体" panose="02010600030101010101" charset="-122"/>
              </a:endParaRPr>
            </a:p>
          </p:txBody>
        </p:sp>
      </p:grpSp>
    </p:spTree>
    <p:custDataLst>
      <p:tags r:id="rId9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56150" y="-6713855"/>
            <a:ext cx="10852150" cy="4037330"/>
          </a:xfrm>
        </p:spPr>
        <p:txBody>
          <a:bodyPr/>
          <a:p>
            <a:endParaRPr lang="zh-CN" altLang="en-US">
              <a:solidFill>
                <a:schemeClr val="bg1"/>
              </a:solidFill>
              <a:latin typeface="+mj-lt"/>
              <a:cs typeface="+mj-lt"/>
            </a:endParaRPr>
          </a:p>
          <a:p>
            <a:pPr marL="0" indent="0">
              <a:buNone/>
            </a:pPr>
            <a:endParaRPr lang="zh-CN" altLang="en-US">
              <a:solidFill>
                <a:schemeClr val="bg1"/>
              </a:solidFill>
              <a:latin typeface="+mj-lt"/>
              <a:cs typeface="+mj-lt"/>
            </a:endParaRPr>
          </a:p>
          <a:p>
            <a:r>
              <a:rPr lang="zh-CN" altLang="en-US">
                <a:solidFill>
                  <a:schemeClr val="bg1"/>
                </a:solidFill>
                <a:latin typeface="+mj-lt"/>
                <a:cs typeface="+mj-lt"/>
              </a:rPr>
              <a:t> </a:t>
            </a:r>
            <a:endParaRPr lang="zh-CN" altLang="en-US">
              <a:solidFill>
                <a:schemeClr val="bg1"/>
              </a:solidFill>
              <a:latin typeface="+mj-lt"/>
              <a:cs typeface="+mj-lt"/>
            </a:endParaRPr>
          </a:p>
          <a:p>
            <a:r>
              <a:rPr lang="zh-CN" altLang="en-US">
                <a:solidFill>
                  <a:schemeClr val="bg1"/>
                </a:solidFill>
                <a:latin typeface="+mj-lt"/>
                <a:cs typeface="+mj-lt"/>
              </a:rPr>
              <a:t>。</a:t>
            </a:r>
            <a:endParaRPr lang="zh-CN" altLang="en-US">
              <a:solidFill>
                <a:schemeClr val="bg1"/>
              </a:solidFill>
              <a:latin typeface="+mj-lt"/>
              <a:cs typeface="+mj-lt"/>
            </a:endParaRPr>
          </a:p>
          <a:p>
            <a:endParaRPr lang="zh-CN" altLang="en-US">
              <a:solidFill>
                <a:schemeClr val="bg1"/>
              </a:solidFill>
              <a:latin typeface="+mj-lt"/>
              <a:cs typeface="+mj-lt"/>
            </a:endParaRPr>
          </a:p>
          <a:p>
            <a:endParaRPr lang="zh-CN" altLang="en-US">
              <a:solidFill>
                <a:schemeClr val="bg1"/>
              </a:solidFill>
              <a:latin typeface="+mj-lt"/>
              <a:cs typeface="+mj-lt"/>
            </a:endParaRPr>
          </a:p>
          <a:p>
            <a:endParaRPr lang="zh-CN" altLang="en-US">
              <a:solidFill>
                <a:schemeClr val="bg1"/>
              </a:solidFill>
              <a:latin typeface="+mj-lt"/>
              <a:cs typeface="+mj-lt"/>
            </a:endParaRPr>
          </a:p>
          <a:p>
            <a:endParaRPr lang="zh-CN" altLang="en-US">
              <a:solidFill>
                <a:schemeClr val="bg1"/>
              </a:solidFill>
              <a:latin typeface="+mj-lt"/>
              <a:cs typeface="+mj-lt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536575" y="723900"/>
            <a:ext cx="732155" cy="783590"/>
          </a:xfrm>
          <a:custGeom>
            <a:avLst/>
            <a:gdLst>
              <a:gd name="connisteX0" fmla="*/ 632107 w 732084"/>
              <a:gd name="connsiteY0" fmla="*/ 196497 h 783801"/>
              <a:gd name="connisteX1" fmla="*/ 583847 w 732084"/>
              <a:gd name="connsiteY1" fmla="*/ 132362 h 783801"/>
              <a:gd name="connisteX2" fmla="*/ 519077 w 732084"/>
              <a:gd name="connsiteY2" fmla="*/ 83467 h 783801"/>
              <a:gd name="connisteX3" fmla="*/ 454942 w 732084"/>
              <a:gd name="connsiteY3" fmla="*/ 51082 h 783801"/>
              <a:gd name="connisteX4" fmla="*/ 390172 w 732084"/>
              <a:gd name="connsiteY4" fmla="*/ 35207 h 783801"/>
              <a:gd name="connisteX5" fmla="*/ 293017 w 732084"/>
              <a:gd name="connsiteY5" fmla="*/ 19332 h 783801"/>
              <a:gd name="connisteX6" fmla="*/ 212372 w 732084"/>
              <a:gd name="connsiteY6" fmla="*/ 2822 h 783801"/>
              <a:gd name="connisteX7" fmla="*/ 147602 w 732084"/>
              <a:gd name="connsiteY7" fmla="*/ 2822 h 783801"/>
              <a:gd name="connisteX8" fmla="*/ 83467 w 732084"/>
              <a:gd name="connsiteY8" fmla="*/ 2822 h 783801"/>
              <a:gd name="connisteX9" fmla="*/ 18697 w 732084"/>
              <a:gd name="connsiteY9" fmla="*/ 35207 h 783801"/>
              <a:gd name="connisteX10" fmla="*/ 2822 w 732084"/>
              <a:gd name="connsiteY10" fmla="*/ 99977 h 783801"/>
              <a:gd name="connisteX11" fmla="*/ 2822 w 732084"/>
              <a:gd name="connsiteY11" fmla="*/ 180622 h 783801"/>
              <a:gd name="connisteX12" fmla="*/ 2822 w 732084"/>
              <a:gd name="connsiteY12" fmla="*/ 245392 h 783801"/>
              <a:gd name="connisteX13" fmla="*/ 2822 w 732084"/>
              <a:gd name="connsiteY13" fmla="*/ 326037 h 783801"/>
              <a:gd name="connisteX14" fmla="*/ 35207 w 732084"/>
              <a:gd name="connsiteY14" fmla="*/ 390172 h 783801"/>
              <a:gd name="connisteX15" fmla="*/ 99342 w 732084"/>
              <a:gd name="connsiteY15" fmla="*/ 454942 h 783801"/>
              <a:gd name="connisteX16" fmla="*/ 147602 w 732084"/>
              <a:gd name="connsiteY16" fmla="*/ 519712 h 783801"/>
              <a:gd name="connisteX17" fmla="*/ 147602 w 732084"/>
              <a:gd name="connsiteY17" fmla="*/ 600357 h 783801"/>
              <a:gd name="connisteX18" fmla="*/ 179987 w 732084"/>
              <a:gd name="connsiteY18" fmla="*/ 665127 h 783801"/>
              <a:gd name="connisteX19" fmla="*/ 244757 w 732084"/>
              <a:gd name="connsiteY19" fmla="*/ 713387 h 783801"/>
              <a:gd name="connisteX20" fmla="*/ 309527 w 732084"/>
              <a:gd name="connsiteY20" fmla="*/ 745772 h 783801"/>
              <a:gd name="connisteX21" fmla="*/ 373662 w 732084"/>
              <a:gd name="connsiteY21" fmla="*/ 761647 h 783801"/>
              <a:gd name="connisteX22" fmla="*/ 438432 w 732084"/>
              <a:gd name="connsiteY22" fmla="*/ 778157 h 783801"/>
              <a:gd name="connisteX23" fmla="*/ 519077 w 732084"/>
              <a:gd name="connsiteY23" fmla="*/ 778157 h 783801"/>
              <a:gd name="connisteX24" fmla="*/ 583847 w 732084"/>
              <a:gd name="connsiteY24" fmla="*/ 778157 h 783801"/>
              <a:gd name="connisteX25" fmla="*/ 632107 w 732084"/>
              <a:gd name="connsiteY25" fmla="*/ 713387 h 783801"/>
              <a:gd name="connisteX26" fmla="*/ 680367 w 732084"/>
              <a:gd name="connsiteY26" fmla="*/ 648617 h 783801"/>
              <a:gd name="connisteX27" fmla="*/ 696877 w 732084"/>
              <a:gd name="connsiteY27" fmla="*/ 567972 h 783801"/>
              <a:gd name="connisteX28" fmla="*/ 712752 w 732084"/>
              <a:gd name="connsiteY28" fmla="*/ 503202 h 783801"/>
              <a:gd name="connisteX29" fmla="*/ 729262 w 732084"/>
              <a:gd name="connsiteY29" fmla="*/ 439067 h 783801"/>
              <a:gd name="connisteX30" fmla="*/ 729262 w 732084"/>
              <a:gd name="connsiteY30" fmla="*/ 374297 h 783801"/>
              <a:gd name="connisteX31" fmla="*/ 729262 w 732084"/>
              <a:gd name="connsiteY31" fmla="*/ 309527 h 783801"/>
              <a:gd name="connisteX32" fmla="*/ 696877 w 732084"/>
              <a:gd name="connsiteY32" fmla="*/ 228882 h 783801"/>
              <a:gd name="connisteX33" fmla="*/ 632107 w 732084"/>
              <a:gd name="connsiteY33" fmla="*/ 213007 h 7838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</a:cxnLst>
            <a:rect l="l" t="t" r="r" b="b"/>
            <a:pathLst>
              <a:path w="732084" h="783802">
                <a:moveTo>
                  <a:pt x="632107" y="196497"/>
                </a:moveTo>
                <a:cubicBezTo>
                  <a:pt x="623852" y="184432"/>
                  <a:pt x="606707" y="155222"/>
                  <a:pt x="583847" y="132362"/>
                </a:cubicBezTo>
                <a:cubicBezTo>
                  <a:pt x="560987" y="109502"/>
                  <a:pt x="545112" y="99977"/>
                  <a:pt x="519077" y="83467"/>
                </a:cubicBezTo>
                <a:cubicBezTo>
                  <a:pt x="493042" y="66957"/>
                  <a:pt x="480977" y="60607"/>
                  <a:pt x="454942" y="51082"/>
                </a:cubicBezTo>
                <a:cubicBezTo>
                  <a:pt x="428907" y="41557"/>
                  <a:pt x="422557" y="41557"/>
                  <a:pt x="390172" y="35207"/>
                </a:cubicBezTo>
                <a:cubicBezTo>
                  <a:pt x="357787" y="28857"/>
                  <a:pt x="328577" y="25682"/>
                  <a:pt x="293017" y="19332"/>
                </a:cubicBezTo>
                <a:cubicBezTo>
                  <a:pt x="257457" y="12982"/>
                  <a:pt x="241582" y="5997"/>
                  <a:pt x="212372" y="2822"/>
                </a:cubicBezTo>
                <a:cubicBezTo>
                  <a:pt x="183162" y="-353"/>
                  <a:pt x="173637" y="2822"/>
                  <a:pt x="147602" y="2822"/>
                </a:cubicBezTo>
                <a:cubicBezTo>
                  <a:pt x="121567" y="2822"/>
                  <a:pt x="109502" y="-3528"/>
                  <a:pt x="83467" y="2822"/>
                </a:cubicBezTo>
                <a:cubicBezTo>
                  <a:pt x="57432" y="9172"/>
                  <a:pt x="34572" y="15522"/>
                  <a:pt x="18697" y="35207"/>
                </a:cubicBezTo>
                <a:cubicBezTo>
                  <a:pt x="2822" y="54892"/>
                  <a:pt x="5997" y="70767"/>
                  <a:pt x="2822" y="99977"/>
                </a:cubicBezTo>
                <a:cubicBezTo>
                  <a:pt x="-353" y="129187"/>
                  <a:pt x="2822" y="151412"/>
                  <a:pt x="2822" y="180622"/>
                </a:cubicBezTo>
                <a:cubicBezTo>
                  <a:pt x="2822" y="209832"/>
                  <a:pt x="2822" y="216182"/>
                  <a:pt x="2822" y="245392"/>
                </a:cubicBezTo>
                <a:cubicBezTo>
                  <a:pt x="2822" y="274602"/>
                  <a:pt x="-3528" y="296827"/>
                  <a:pt x="2822" y="326037"/>
                </a:cubicBezTo>
                <a:cubicBezTo>
                  <a:pt x="9172" y="355247"/>
                  <a:pt x="16157" y="364137"/>
                  <a:pt x="35207" y="390172"/>
                </a:cubicBezTo>
                <a:cubicBezTo>
                  <a:pt x="54257" y="416207"/>
                  <a:pt x="77117" y="428907"/>
                  <a:pt x="99342" y="454942"/>
                </a:cubicBezTo>
                <a:cubicBezTo>
                  <a:pt x="121567" y="480977"/>
                  <a:pt x="138077" y="490502"/>
                  <a:pt x="147602" y="519712"/>
                </a:cubicBezTo>
                <a:cubicBezTo>
                  <a:pt x="157127" y="548922"/>
                  <a:pt x="141252" y="571147"/>
                  <a:pt x="147602" y="600357"/>
                </a:cubicBezTo>
                <a:cubicBezTo>
                  <a:pt x="153952" y="629567"/>
                  <a:pt x="160302" y="642267"/>
                  <a:pt x="179987" y="665127"/>
                </a:cubicBezTo>
                <a:cubicBezTo>
                  <a:pt x="199672" y="687987"/>
                  <a:pt x="218722" y="697512"/>
                  <a:pt x="244757" y="713387"/>
                </a:cubicBezTo>
                <a:cubicBezTo>
                  <a:pt x="270792" y="729262"/>
                  <a:pt x="283492" y="736247"/>
                  <a:pt x="309527" y="745772"/>
                </a:cubicBezTo>
                <a:cubicBezTo>
                  <a:pt x="335562" y="755297"/>
                  <a:pt x="347627" y="755297"/>
                  <a:pt x="373662" y="761647"/>
                </a:cubicBezTo>
                <a:cubicBezTo>
                  <a:pt x="399697" y="767997"/>
                  <a:pt x="409222" y="774982"/>
                  <a:pt x="438432" y="778157"/>
                </a:cubicBezTo>
                <a:cubicBezTo>
                  <a:pt x="467642" y="781332"/>
                  <a:pt x="489867" y="778157"/>
                  <a:pt x="519077" y="778157"/>
                </a:cubicBezTo>
                <a:cubicBezTo>
                  <a:pt x="548287" y="778157"/>
                  <a:pt x="560987" y="790857"/>
                  <a:pt x="583847" y="778157"/>
                </a:cubicBezTo>
                <a:cubicBezTo>
                  <a:pt x="606707" y="765457"/>
                  <a:pt x="613057" y="739422"/>
                  <a:pt x="632107" y="713387"/>
                </a:cubicBezTo>
                <a:cubicBezTo>
                  <a:pt x="651157" y="687352"/>
                  <a:pt x="667667" y="677827"/>
                  <a:pt x="680367" y="648617"/>
                </a:cubicBezTo>
                <a:cubicBezTo>
                  <a:pt x="693067" y="619407"/>
                  <a:pt x="690527" y="597182"/>
                  <a:pt x="696877" y="567972"/>
                </a:cubicBezTo>
                <a:cubicBezTo>
                  <a:pt x="703227" y="538762"/>
                  <a:pt x="706402" y="529237"/>
                  <a:pt x="712752" y="503202"/>
                </a:cubicBezTo>
                <a:cubicBezTo>
                  <a:pt x="719102" y="477167"/>
                  <a:pt x="726087" y="465102"/>
                  <a:pt x="729262" y="439067"/>
                </a:cubicBezTo>
                <a:cubicBezTo>
                  <a:pt x="732437" y="413032"/>
                  <a:pt x="729262" y="400332"/>
                  <a:pt x="729262" y="374297"/>
                </a:cubicBezTo>
                <a:cubicBezTo>
                  <a:pt x="729262" y="348262"/>
                  <a:pt x="735612" y="338737"/>
                  <a:pt x="729262" y="309527"/>
                </a:cubicBezTo>
                <a:cubicBezTo>
                  <a:pt x="722912" y="280317"/>
                  <a:pt x="716562" y="247932"/>
                  <a:pt x="696877" y="228882"/>
                </a:cubicBezTo>
                <a:cubicBezTo>
                  <a:pt x="677192" y="209832"/>
                  <a:pt x="644172" y="214277"/>
                  <a:pt x="632107" y="213007"/>
                </a:cubicBezTo>
              </a:path>
            </a:pathLst>
          </a:custGeom>
          <a:solidFill>
            <a:srgbClr val="ED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8365" y="617220"/>
            <a:ext cx="1865630" cy="772795"/>
          </a:xfrm>
        </p:spPr>
        <p:txBody>
          <a:bodyPr/>
          <a:p>
            <a:pPr algn="l"/>
            <a:br>
              <a:rPr spc="120">
                <a:solidFill>
                  <a:schemeClr val="bg1"/>
                </a:solidFill>
                <a:cs typeface="+mj-lt"/>
                <a:sym typeface="+mn-ea"/>
              </a:rPr>
            </a:br>
            <a:r>
              <a:rPr spc="120">
                <a:solidFill>
                  <a:schemeClr val="bg1"/>
                </a:solidFill>
                <a:cs typeface="+mj-lt"/>
                <a:sym typeface="+mn-ea"/>
              </a:rPr>
              <a:t>产品介绍</a:t>
            </a:r>
            <a:br>
              <a:rPr spc="120">
                <a:solidFill>
                  <a:schemeClr val="bg1"/>
                </a:solidFill>
                <a:cs typeface="+mj-lt"/>
                <a:sym typeface="+mn-ea"/>
              </a:rPr>
            </a:br>
            <a:endParaRPr lang="zh-CN" altLang="en-US" spc="120">
              <a:solidFill>
                <a:schemeClr val="bg1"/>
              </a:solidFill>
              <a:cs typeface="+mj-lt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135380" y="2336165"/>
            <a:ext cx="2029460" cy="1590675"/>
            <a:chOff x="1256" y="3125"/>
            <a:chExt cx="3196" cy="2505"/>
          </a:xfrm>
        </p:grpSpPr>
        <p:sp>
          <p:nvSpPr>
            <p:cNvPr id="4" name="矩形 3"/>
            <p:cNvSpPr/>
            <p:nvPr/>
          </p:nvSpPr>
          <p:spPr>
            <a:xfrm>
              <a:off x="1256" y="3125"/>
              <a:ext cx="2812" cy="2213"/>
            </a:xfrm>
            <a:prstGeom prst="rect">
              <a:avLst/>
            </a:prstGeom>
            <a:solidFill>
              <a:srgbClr val="EDC23F"/>
            </a:solidFill>
            <a:ln w="63500">
              <a:solidFill>
                <a:srgbClr val="E02E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640" y="3417"/>
              <a:ext cx="2812" cy="2213"/>
            </a:xfrm>
            <a:prstGeom prst="rect">
              <a:avLst/>
            </a:prstGeom>
            <a:blipFill rotWithShape="1">
              <a:blip r:embed="rId2"/>
              <a:stretch>
                <a:fillRect/>
              </a:stretch>
            </a:blipFill>
            <a:ln w="63500">
              <a:solidFill>
                <a:srgbClr val="E02E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841750" y="2336165"/>
            <a:ext cx="2014855" cy="1590675"/>
            <a:chOff x="1256" y="3125"/>
            <a:chExt cx="3173" cy="2505"/>
          </a:xfrm>
        </p:grpSpPr>
        <p:sp>
          <p:nvSpPr>
            <p:cNvPr id="9" name="矩形 8"/>
            <p:cNvSpPr/>
            <p:nvPr/>
          </p:nvSpPr>
          <p:spPr>
            <a:xfrm>
              <a:off x="1256" y="3125"/>
              <a:ext cx="2812" cy="2213"/>
            </a:xfrm>
            <a:prstGeom prst="rect">
              <a:avLst/>
            </a:prstGeom>
            <a:solidFill>
              <a:srgbClr val="EDC23F"/>
            </a:solidFill>
            <a:ln w="63500">
              <a:solidFill>
                <a:srgbClr val="E02E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617" y="3417"/>
              <a:ext cx="2812" cy="2213"/>
            </a:xfrm>
            <a:prstGeom prst="rect">
              <a:avLst/>
            </a:prstGeom>
            <a:blipFill rotWithShape="1">
              <a:blip r:embed="rId3"/>
              <a:stretch>
                <a:fillRect b="-51000"/>
              </a:stretch>
            </a:blipFill>
            <a:ln w="63500">
              <a:solidFill>
                <a:srgbClr val="E02E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621145" y="2336800"/>
            <a:ext cx="2014855" cy="1590675"/>
            <a:chOff x="1256" y="3125"/>
            <a:chExt cx="3173" cy="2505"/>
          </a:xfrm>
        </p:grpSpPr>
        <p:sp>
          <p:nvSpPr>
            <p:cNvPr id="12" name="矩形 11"/>
            <p:cNvSpPr/>
            <p:nvPr/>
          </p:nvSpPr>
          <p:spPr>
            <a:xfrm>
              <a:off x="1256" y="3125"/>
              <a:ext cx="2812" cy="2213"/>
            </a:xfrm>
            <a:prstGeom prst="rect">
              <a:avLst/>
            </a:prstGeom>
            <a:solidFill>
              <a:srgbClr val="EDC23F"/>
            </a:solidFill>
            <a:ln w="63500">
              <a:solidFill>
                <a:srgbClr val="E02E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1617" y="3417"/>
              <a:ext cx="2812" cy="2213"/>
            </a:xfrm>
            <a:prstGeom prst="rect">
              <a:avLst/>
            </a:prstGeom>
            <a:blipFill rotWithShape="1">
              <a:blip r:embed="rId4"/>
              <a:stretch>
                <a:fillRect b="-51000"/>
              </a:stretch>
            </a:blipFill>
            <a:ln w="63500">
              <a:solidFill>
                <a:srgbClr val="E02E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9415780" y="2336800"/>
            <a:ext cx="1985645" cy="1590675"/>
            <a:chOff x="1256" y="3125"/>
            <a:chExt cx="3127" cy="2505"/>
          </a:xfrm>
        </p:grpSpPr>
        <p:sp>
          <p:nvSpPr>
            <p:cNvPr id="15" name="矩形 14"/>
            <p:cNvSpPr/>
            <p:nvPr/>
          </p:nvSpPr>
          <p:spPr>
            <a:xfrm>
              <a:off x="1256" y="3125"/>
              <a:ext cx="2812" cy="2213"/>
            </a:xfrm>
            <a:prstGeom prst="rect">
              <a:avLst/>
            </a:prstGeom>
            <a:solidFill>
              <a:srgbClr val="EDC23F"/>
            </a:solidFill>
            <a:ln w="63500">
              <a:solidFill>
                <a:srgbClr val="E02E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1571" y="3417"/>
              <a:ext cx="2812" cy="2213"/>
            </a:xfrm>
            <a:prstGeom prst="rect">
              <a:avLst/>
            </a:prstGeom>
            <a:blipFill rotWithShape="1">
              <a:blip r:embed="rId5"/>
              <a:stretch>
                <a:fillRect t="-6000" b="-52000"/>
              </a:stretch>
            </a:blipFill>
            <a:ln w="63500">
              <a:solidFill>
                <a:srgbClr val="E02E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952500" y="4189730"/>
            <a:ext cx="2151380" cy="1491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171450" indent="-171450" fontAlgn="auto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zh-CN" altLang="en-US" sz="100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抖音，是一款可以拍摄短视频的音乐创意短视频社交软件，该软件于2016年9月上线，是一个专注年轻人音乐短视频社区平台。用户可以通过这款软件选择歌曲，拍摄音乐短视频，形成自己的作品。</a:t>
            </a: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658870" y="4189730"/>
            <a:ext cx="2151380" cy="1091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171450" indent="-171450" fontAlgn="auto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zh-CN" altLang="en-US" sz="1000">
                <a:solidFill>
                  <a:schemeClr val="bg1"/>
                </a:solidFill>
                <a:latin typeface="+mj-lt"/>
                <a:cs typeface="+mj-lt"/>
                <a:sym typeface="+mn-ea"/>
              </a:rPr>
              <a:t>抖音的变现方式可以分为4大类： 电商变现、引流变现、广告变现、以及其他的综合变现方式。 其中电商变现主要有3种渠道：购物橱窗、抖音小店、直播带货。</a:t>
            </a: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484620" y="4189730"/>
            <a:ext cx="215138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171450" indent="-171450" fontAlgn="auto">
              <a:lnSpc>
                <a:spcPct val="130000"/>
              </a:lnSpc>
              <a:buFont typeface="Wingdings" panose="05000000000000000000" charset="0"/>
              <a:buChar char="l"/>
            </a:pPr>
            <a:endParaRPr lang="zh-CN" altLang="en-US" sz="1000">
              <a:solidFill>
                <a:schemeClr val="bg1"/>
              </a:solidFill>
              <a:latin typeface="+mj-lt"/>
              <a:cs typeface="+mj-lt"/>
            </a:endParaRPr>
          </a:p>
          <a:p>
            <a:pPr marL="171450" indent="-171450" fontAlgn="auto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zh-CN" altLang="en-US" sz="1000">
                <a:solidFill>
                  <a:schemeClr val="bg1"/>
                </a:solidFill>
                <a:latin typeface="+mj-lt"/>
                <a:cs typeface="+mj-lt"/>
                <a:sym typeface="+mn-ea"/>
              </a:rPr>
              <a:t>抖音主要通过</a:t>
            </a:r>
            <a:r>
              <a:rPr lang="zh-CN" altLang="en-US" sz="1000" b="1">
                <a:solidFill>
                  <a:schemeClr val="bg1"/>
                </a:solidFill>
                <a:latin typeface="+mj-lt"/>
                <a:cs typeface="+mj-lt"/>
                <a:sym typeface="+mn-ea"/>
              </a:rPr>
              <a:t>自建小程序电商生态</a:t>
            </a:r>
            <a:r>
              <a:rPr lang="zh-CN" altLang="en-US" sz="1000">
                <a:solidFill>
                  <a:schemeClr val="bg1"/>
                </a:solidFill>
                <a:latin typeface="+mj-lt"/>
                <a:cs typeface="+mj-lt"/>
                <a:sym typeface="+mn-ea"/>
              </a:rPr>
              <a:t>以及自有平台发展电商</a:t>
            </a:r>
            <a:r>
              <a:rPr lang="zh-CN" altLang="en-US" sz="1000">
                <a:solidFill>
                  <a:schemeClr val="bg1"/>
                </a:solidFill>
                <a:latin typeface="+mj-lt"/>
                <a:cs typeface="+mj-lt"/>
                <a:sym typeface="+mn-ea"/>
              </a:rPr>
              <a:t>。</a:t>
            </a: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050020" y="4189730"/>
            <a:ext cx="2151380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171450" indent="-171450" fontAlgn="auto">
              <a:lnSpc>
                <a:spcPct val="130000"/>
              </a:lnSpc>
              <a:buFont typeface="Wingdings" panose="05000000000000000000" charset="0"/>
              <a:buChar char="l"/>
            </a:pPr>
            <a:endParaRPr lang="zh-CN" altLang="en-US" sz="1000">
              <a:solidFill>
                <a:schemeClr val="bg1"/>
              </a:solidFill>
              <a:latin typeface="+mj-lt"/>
              <a:cs typeface="+mj-lt"/>
            </a:endParaRPr>
          </a:p>
          <a:p>
            <a:pPr marL="171450" indent="-171450" fontAlgn="auto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zh-CN" altLang="en-US" sz="1000">
                <a:solidFill>
                  <a:schemeClr val="bg1"/>
                </a:solidFill>
                <a:latin typeface="+mj-lt"/>
                <a:cs typeface="+mj-lt"/>
                <a:sym typeface="+mn-ea"/>
              </a:rPr>
              <a:t>抖音商家入驻审核严格，流程较长，收费制度严谨。支持淘宝、天猫、京东第三方平台。</a:t>
            </a: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8948420" y="1933575"/>
            <a:ext cx="2777490" cy="2277745"/>
            <a:chOff x="14092" y="6893"/>
            <a:chExt cx="4374" cy="3587"/>
          </a:xfrm>
        </p:grpSpPr>
        <p:sp>
          <p:nvSpPr>
            <p:cNvPr id="31" name="文本框 30"/>
            <p:cNvSpPr txBox="1"/>
            <p:nvPr/>
          </p:nvSpPr>
          <p:spPr>
            <a:xfrm>
              <a:off x="14092" y="9174"/>
              <a:ext cx="4375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dist"/>
              <a:r>
                <a:rPr lang="zh-CN" altLang="en-US" sz="2400">
                  <a:ln w="19050">
                    <a:solidFill>
                      <a:schemeClr val="bg1"/>
                    </a:solidFill>
                  </a:ln>
                  <a:noFill/>
                  <a:latin typeface="庞门正道标题体" panose="02010600030101010101" charset="-122"/>
                  <a:ea typeface="庞门正道标题体" panose="02010600030101010101" charset="-122"/>
                </a:rPr>
                <a:t>RESEARCH REPORT</a:t>
              </a:r>
              <a:endParaRPr lang="zh-CN" altLang="en-US" sz="2400">
                <a:ln w="19050">
                  <a:solidFill>
                    <a:schemeClr val="bg1"/>
                  </a:solidFill>
                </a:ln>
                <a:noFill/>
                <a:latin typeface="庞门正道标题体" panose="02010600030101010101" charset="-122"/>
                <a:ea typeface="庞门正道标题体" panose="02010600030101010101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4092" y="8032"/>
              <a:ext cx="4375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dist"/>
              <a:r>
                <a:rPr lang="zh-CN" altLang="en-US" sz="2400">
                  <a:ln w="19050">
                    <a:solidFill>
                      <a:schemeClr val="bg1"/>
                    </a:solidFill>
                  </a:ln>
                  <a:noFill/>
                  <a:latin typeface="庞门正道标题体" panose="02010600030101010101" charset="-122"/>
                  <a:ea typeface="庞门正道标题体" panose="02010600030101010101" charset="-122"/>
                </a:rPr>
                <a:t>RESEARCH REPORT</a:t>
              </a:r>
              <a:endParaRPr lang="zh-CN" altLang="en-US" sz="2400">
                <a:ln w="19050">
                  <a:solidFill>
                    <a:schemeClr val="bg1"/>
                  </a:solidFill>
                </a:ln>
                <a:noFill/>
                <a:latin typeface="庞门正道标题体" panose="02010600030101010101" charset="-122"/>
                <a:ea typeface="庞门正道标题体" panose="02010600030101010101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4092" y="6893"/>
              <a:ext cx="4375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dist"/>
              <a:r>
                <a:rPr lang="zh-CN" altLang="en-US" sz="2400">
                  <a:ln w="19050">
                    <a:solidFill>
                      <a:schemeClr val="bg1"/>
                    </a:solidFill>
                  </a:ln>
                  <a:noFill/>
                  <a:latin typeface="庞门正道标题体" panose="02010600030101010101" charset="-122"/>
                  <a:ea typeface="庞门正道标题体" panose="02010600030101010101" charset="-122"/>
                </a:rPr>
                <a:t>RESEARCH REPORT</a:t>
              </a:r>
              <a:endParaRPr lang="zh-CN" altLang="en-US" sz="2400">
                <a:ln w="19050">
                  <a:solidFill>
                    <a:schemeClr val="bg1"/>
                  </a:solidFill>
                </a:ln>
                <a:noFill/>
                <a:latin typeface="庞门正道标题体" panose="02010600030101010101" charset="-122"/>
                <a:ea typeface="庞门正道标题体" panose="02010600030101010101" charset="-122"/>
              </a:endParaRPr>
            </a:p>
          </p:txBody>
        </p:sp>
      </p:grpSp>
      <p:pic>
        <p:nvPicPr>
          <p:cNvPr id="15" name="图片 14" descr="图片1 拷贝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8880" y="4606290"/>
            <a:ext cx="5421630" cy="3049905"/>
          </a:xfrm>
          <a:prstGeom prst="rect">
            <a:avLst/>
          </a:prstGeom>
        </p:spPr>
      </p:pic>
      <p:sp>
        <p:nvSpPr>
          <p:cNvPr id="7" name="内容占位符 6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268730" y="2313305"/>
            <a:ext cx="10852150" cy="3347085"/>
          </a:xfrm>
        </p:spPr>
        <p:txBody>
          <a:bodyPr/>
          <a:lstStyle/>
          <a:p>
            <a:r>
              <a:rPr lang="zh-CN" altLang="en-US">
                <a:solidFill>
                  <a:schemeClr val="bg1"/>
                </a:solidFill>
                <a:latin typeface="+mj-lt"/>
                <a:cs typeface="+mj-lt"/>
              </a:rPr>
              <a:t>2017年09月</a:t>
            </a:r>
            <a:r>
              <a:rPr>
                <a:solidFill>
                  <a:schemeClr val="bg1"/>
                </a:solidFill>
                <a:latin typeface="+mj-lt"/>
                <a:cs typeface="+mj-lt"/>
                <a:sym typeface="+mn-ea"/>
              </a:rPr>
              <a:t>今日头条上线“放心购商城“</a:t>
            </a:r>
            <a:endParaRPr lang="zh-CN" altLang="en-US">
              <a:solidFill>
                <a:schemeClr val="bg1"/>
              </a:solidFill>
              <a:latin typeface="+mj-lt"/>
              <a:cs typeface="+mj-lt"/>
            </a:endParaRPr>
          </a:p>
          <a:p>
            <a:r>
              <a:rPr lang="zh-CN" altLang="en-US">
                <a:solidFill>
                  <a:schemeClr val="bg1"/>
                </a:solidFill>
                <a:latin typeface="+mj-lt"/>
                <a:cs typeface="+mj-lt"/>
              </a:rPr>
              <a:t>2018年03月</a:t>
            </a:r>
            <a:r>
              <a:rPr>
                <a:solidFill>
                  <a:schemeClr val="bg1"/>
                </a:solidFill>
                <a:latin typeface="+mj-lt"/>
                <a:cs typeface="+mj-lt"/>
                <a:sym typeface="+mn-ea"/>
              </a:rPr>
              <a:t>抖音上线购物车功能，支持跳转淘宝</a:t>
            </a:r>
            <a:endParaRPr lang="zh-CN" altLang="en-US">
              <a:solidFill>
                <a:schemeClr val="bg1"/>
              </a:solidFill>
              <a:latin typeface="+mj-lt"/>
              <a:cs typeface="+mj-lt"/>
            </a:endParaRPr>
          </a:p>
          <a:p>
            <a:r>
              <a:rPr lang="zh-CN" altLang="en-US">
                <a:solidFill>
                  <a:schemeClr val="bg1"/>
                </a:solidFill>
                <a:latin typeface="+mj-lt"/>
                <a:cs typeface="+mj-lt"/>
              </a:rPr>
              <a:t>2018年04月</a:t>
            </a:r>
            <a:r>
              <a:rPr>
                <a:solidFill>
                  <a:schemeClr val="bg1"/>
                </a:solidFill>
                <a:latin typeface="+mj-lt"/>
                <a:cs typeface="+mj-lt"/>
                <a:sym typeface="+mn-ea"/>
              </a:rPr>
              <a:t>电商广告投放系统“鲁班“与抖音打通</a:t>
            </a:r>
            <a:endParaRPr lang="zh-CN" altLang="en-US">
              <a:solidFill>
                <a:schemeClr val="bg1"/>
              </a:solidFill>
              <a:latin typeface="+mj-lt"/>
              <a:cs typeface="+mj-lt"/>
            </a:endParaRPr>
          </a:p>
          <a:p>
            <a:r>
              <a:rPr lang="zh-CN" altLang="en-US">
                <a:solidFill>
                  <a:schemeClr val="bg1"/>
                </a:solidFill>
                <a:latin typeface="+mj-lt"/>
                <a:cs typeface="+mj-lt"/>
              </a:rPr>
              <a:t>2018年12月</a:t>
            </a:r>
            <a:r>
              <a:rPr>
                <a:solidFill>
                  <a:schemeClr val="bg1"/>
                </a:solidFill>
                <a:latin typeface="+mj-lt"/>
                <a:cs typeface="+mj-lt"/>
                <a:sym typeface="+mn-ea"/>
              </a:rPr>
              <a:t>抖音购物车功能全面开放</a:t>
            </a:r>
            <a:endParaRPr lang="zh-CN" altLang="en-US">
              <a:solidFill>
                <a:schemeClr val="bg1"/>
              </a:solidFill>
              <a:latin typeface="+mj-lt"/>
              <a:cs typeface="+mj-lt"/>
            </a:endParaRPr>
          </a:p>
          <a:p>
            <a:r>
              <a:rPr lang="zh-CN" altLang="en-US">
                <a:solidFill>
                  <a:schemeClr val="bg1"/>
                </a:solidFill>
                <a:latin typeface="+mj-lt"/>
                <a:cs typeface="+mj-lt"/>
              </a:rPr>
              <a:t>2019年01月</a:t>
            </a:r>
            <a:r>
              <a:rPr>
                <a:solidFill>
                  <a:schemeClr val="bg1"/>
                </a:solidFill>
                <a:latin typeface="+mj-lt"/>
                <a:cs typeface="+mj-lt"/>
                <a:sym typeface="+mn-ea"/>
              </a:rPr>
              <a:t>抖音推出精选好物联盟，并接入放心购商城</a:t>
            </a:r>
            <a:endParaRPr lang="zh-CN" altLang="en-US">
              <a:solidFill>
                <a:schemeClr val="bg1"/>
              </a:solidFill>
              <a:latin typeface="+mj-lt"/>
              <a:cs typeface="+mj-lt"/>
            </a:endParaRPr>
          </a:p>
          <a:p>
            <a:r>
              <a:rPr lang="zh-CN" altLang="en-US">
                <a:solidFill>
                  <a:schemeClr val="bg1"/>
                </a:solidFill>
                <a:latin typeface="+mj-lt"/>
                <a:cs typeface="+mj-lt"/>
              </a:rPr>
              <a:t>2019年04月</a:t>
            </a:r>
            <a:r>
              <a:rPr>
                <a:solidFill>
                  <a:schemeClr val="bg1"/>
                </a:solidFill>
                <a:latin typeface="+mj-lt"/>
                <a:cs typeface="+mj-lt"/>
                <a:sym typeface="+mn-ea"/>
              </a:rPr>
              <a:t>抖音公布与京东、考拉、唯品会等电商平台打通，支持红人带货，同期推出小程序电商</a:t>
            </a:r>
            <a:endParaRPr lang="zh-CN" altLang="en-US">
              <a:solidFill>
                <a:schemeClr val="bg1"/>
              </a:solidFill>
              <a:latin typeface="+mj-lt"/>
              <a:cs typeface="+mj-lt"/>
            </a:endParaRPr>
          </a:p>
          <a:p>
            <a:r>
              <a:rPr lang="zh-CN" altLang="en-US">
                <a:solidFill>
                  <a:schemeClr val="bg1"/>
                </a:solidFill>
                <a:latin typeface="+mj-lt"/>
                <a:cs typeface="+mj-lt"/>
              </a:rPr>
              <a:t>2019年05月</a:t>
            </a:r>
            <a:r>
              <a:rPr>
                <a:solidFill>
                  <a:schemeClr val="bg1"/>
                </a:solidFill>
                <a:latin typeface="+mj-lt"/>
                <a:cs typeface="+mj-lt"/>
                <a:sym typeface="+mn-ea"/>
              </a:rPr>
              <a:t>抖音上线商品搜索功能</a:t>
            </a:r>
            <a:endParaRPr lang="zh-CN" altLang="en-US">
              <a:solidFill>
                <a:schemeClr val="bg1"/>
              </a:solidFill>
              <a:latin typeface="+mj-lt"/>
              <a:cs typeface="+mj-lt"/>
            </a:endParaRPr>
          </a:p>
          <a:p>
            <a:endParaRPr lang="zh-CN" altLang="en-US">
              <a:solidFill>
                <a:schemeClr val="bg1"/>
              </a:solidFill>
              <a:latin typeface="+mj-lt"/>
              <a:cs typeface="+mj-lt"/>
            </a:endParaRPr>
          </a:p>
          <a:p>
            <a:endParaRPr lang="zh-CN" altLang="en-US">
              <a:solidFill>
                <a:schemeClr val="bg1"/>
              </a:solidFill>
              <a:latin typeface="+mj-lt"/>
              <a:cs typeface="+mj-lt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536575" y="723900"/>
            <a:ext cx="732155" cy="783590"/>
          </a:xfrm>
          <a:custGeom>
            <a:avLst/>
            <a:gdLst>
              <a:gd name="connisteX0" fmla="*/ 632107 w 732084"/>
              <a:gd name="connsiteY0" fmla="*/ 196497 h 783801"/>
              <a:gd name="connisteX1" fmla="*/ 583847 w 732084"/>
              <a:gd name="connsiteY1" fmla="*/ 132362 h 783801"/>
              <a:gd name="connisteX2" fmla="*/ 519077 w 732084"/>
              <a:gd name="connsiteY2" fmla="*/ 83467 h 783801"/>
              <a:gd name="connisteX3" fmla="*/ 454942 w 732084"/>
              <a:gd name="connsiteY3" fmla="*/ 51082 h 783801"/>
              <a:gd name="connisteX4" fmla="*/ 390172 w 732084"/>
              <a:gd name="connsiteY4" fmla="*/ 35207 h 783801"/>
              <a:gd name="connisteX5" fmla="*/ 293017 w 732084"/>
              <a:gd name="connsiteY5" fmla="*/ 19332 h 783801"/>
              <a:gd name="connisteX6" fmla="*/ 212372 w 732084"/>
              <a:gd name="connsiteY6" fmla="*/ 2822 h 783801"/>
              <a:gd name="connisteX7" fmla="*/ 147602 w 732084"/>
              <a:gd name="connsiteY7" fmla="*/ 2822 h 783801"/>
              <a:gd name="connisteX8" fmla="*/ 83467 w 732084"/>
              <a:gd name="connsiteY8" fmla="*/ 2822 h 783801"/>
              <a:gd name="connisteX9" fmla="*/ 18697 w 732084"/>
              <a:gd name="connsiteY9" fmla="*/ 35207 h 783801"/>
              <a:gd name="connisteX10" fmla="*/ 2822 w 732084"/>
              <a:gd name="connsiteY10" fmla="*/ 99977 h 783801"/>
              <a:gd name="connisteX11" fmla="*/ 2822 w 732084"/>
              <a:gd name="connsiteY11" fmla="*/ 180622 h 783801"/>
              <a:gd name="connisteX12" fmla="*/ 2822 w 732084"/>
              <a:gd name="connsiteY12" fmla="*/ 245392 h 783801"/>
              <a:gd name="connisteX13" fmla="*/ 2822 w 732084"/>
              <a:gd name="connsiteY13" fmla="*/ 326037 h 783801"/>
              <a:gd name="connisteX14" fmla="*/ 35207 w 732084"/>
              <a:gd name="connsiteY14" fmla="*/ 390172 h 783801"/>
              <a:gd name="connisteX15" fmla="*/ 99342 w 732084"/>
              <a:gd name="connsiteY15" fmla="*/ 454942 h 783801"/>
              <a:gd name="connisteX16" fmla="*/ 147602 w 732084"/>
              <a:gd name="connsiteY16" fmla="*/ 519712 h 783801"/>
              <a:gd name="connisteX17" fmla="*/ 147602 w 732084"/>
              <a:gd name="connsiteY17" fmla="*/ 600357 h 783801"/>
              <a:gd name="connisteX18" fmla="*/ 179987 w 732084"/>
              <a:gd name="connsiteY18" fmla="*/ 665127 h 783801"/>
              <a:gd name="connisteX19" fmla="*/ 244757 w 732084"/>
              <a:gd name="connsiteY19" fmla="*/ 713387 h 783801"/>
              <a:gd name="connisteX20" fmla="*/ 309527 w 732084"/>
              <a:gd name="connsiteY20" fmla="*/ 745772 h 783801"/>
              <a:gd name="connisteX21" fmla="*/ 373662 w 732084"/>
              <a:gd name="connsiteY21" fmla="*/ 761647 h 783801"/>
              <a:gd name="connisteX22" fmla="*/ 438432 w 732084"/>
              <a:gd name="connsiteY22" fmla="*/ 778157 h 783801"/>
              <a:gd name="connisteX23" fmla="*/ 519077 w 732084"/>
              <a:gd name="connsiteY23" fmla="*/ 778157 h 783801"/>
              <a:gd name="connisteX24" fmla="*/ 583847 w 732084"/>
              <a:gd name="connsiteY24" fmla="*/ 778157 h 783801"/>
              <a:gd name="connisteX25" fmla="*/ 632107 w 732084"/>
              <a:gd name="connsiteY25" fmla="*/ 713387 h 783801"/>
              <a:gd name="connisteX26" fmla="*/ 680367 w 732084"/>
              <a:gd name="connsiteY26" fmla="*/ 648617 h 783801"/>
              <a:gd name="connisteX27" fmla="*/ 696877 w 732084"/>
              <a:gd name="connsiteY27" fmla="*/ 567972 h 783801"/>
              <a:gd name="connisteX28" fmla="*/ 712752 w 732084"/>
              <a:gd name="connsiteY28" fmla="*/ 503202 h 783801"/>
              <a:gd name="connisteX29" fmla="*/ 729262 w 732084"/>
              <a:gd name="connsiteY29" fmla="*/ 439067 h 783801"/>
              <a:gd name="connisteX30" fmla="*/ 729262 w 732084"/>
              <a:gd name="connsiteY30" fmla="*/ 374297 h 783801"/>
              <a:gd name="connisteX31" fmla="*/ 729262 w 732084"/>
              <a:gd name="connsiteY31" fmla="*/ 309527 h 783801"/>
              <a:gd name="connisteX32" fmla="*/ 696877 w 732084"/>
              <a:gd name="connsiteY32" fmla="*/ 228882 h 783801"/>
              <a:gd name="connisteX33" fmla="*/ 632107 w 732084"/>
              <a:gd name="connsiteY33" fmla="*/ 213007 h 7838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</a:cxnLst>
            <a:rect l="l" t="t" r="r" b="b"/>
            <a:pathLst>
              <a:path w="732084" h="783802">
                <a:moveTo>
                  <a:pt x="632107" y="196497"/>
                </a:moveTo>
                <a:cubicBezTo>
                  <a:pt x="623852" y="184432"/>
                  <a:pt x="606707" y="155222"/>
                  <a:pt x="583847" y="132362"/>
                </a:cubicBezTo>
                <a:cubicBezTo>
                  <a:pt x="560987" y="109502"/>
                  <a:pt x="545112" y="99977"/>
                  <a:pt x="519077" y="83467"/>
                </a:cubicBezTo>
                <a:cubicBezTo>
                  <a:pt x="493042" y="66957"/>
                  <a:pt x="480977" y="60607"/>
                  <a:pt x="454942" y="51082"/>
                </a:cubicBezTo>
                <a:cubicBezTo>
                  <a:pt x="428907" y="41557"/>
                  <a:pt x="422557" y="41557"/>
                  <a:pt x="390172" y="35207"/>
                </a:cubicBezTo>
                <a:cubicBezTo>
                  <a:pt x="357787" y="28857"/>
                  <a:pt x="328577" y="25682"/>
                  <a:pt x="293017" y="19332"/>
                </a:cubicBezTo>
                <a:cubicBezTo>
                  <a:pt x="257457" y="12982"/>
                  <a:pt x="241582" y="5997"/>
                  <a:pt x="212372" y="2822"/>
                </a:cubicBezTo>
                <a:cubicBezTo>
                  <a:pt x="183162" y="-353"/>
                  <a:pt x="173637" y="2822"/>
                  <a:pt x="147602" y="2822"/>
                </a:cubicBezTo>
                <a:cubicBezTo>
                  <a:pt x="121567" y="2822"/>
                  <a:pt x="109502" y="-3528"/>
                  <a:pt x="83467" y="2822"/>
                </a:cubicBezTo>
                <a:cubicBezTo>
                  <a:pt x="57432" y="9172"/>
                  <a:pt x="34572" y="15522"/>
                  <a:pt x="18697" y="35207"/>
                </a:cubicBezTo>
                <a:cubicBezTo>
                  <a:pt x="2822" y="54892"/>
                  <a:pt x="5997" y="70767"/>
                  <a:pt x="2822" y="99977"/>
                </a:cubicBezTo>
                <a:cubicBezTo>
                  <a:pt x="-353" y="129187"/>
                  <a:pt x="2822" y="151412"/>
                  <a:pt x="2822" y="180622"/>
                </a:cubicBezTo>
                <a:cubicBezTo>
                  <a:pt x="2822" y="209832"/>
                  <a:pt x="2822" y="216182"/>
                  <a:pt x="2822" y="245392"/>
                </a:cubicBezTo>
                <a:cubicBezTo>
                  <a:pt x="2822" y="274602"/>
                  <a:pt x="-3528" y="296827"/>
                  <a:pt x="2822" y="326037"/>
                </a:cubicBezTo>
                <a:cubicBezTo>
                  <a:pt x="9172" y="355247"/>
                  <a:pt x="16157" y="364137"/>
                  <a:pt x="35207" y="390172"/>
                </a:cubicBezTo>
                <a:cubicBezTo>
                  <a:pt x="54257" y="416207"/>
                  <a:pt x="77117" y="428907"/>
                  <a:pt x="99342" y="454942"/>
                </a:cubicBezTo>
                <a:cubicBezTo>
                  <a:pt x="121567" y="480977"/>
                  <a:pt x="138077" y="490502"/>
                  <a:pt x="147602" y="519712"/>
                </a:cubicBezTo>
                <a:cubicBezTo>
                  <a:pt x="157127" y="548922"/>
                  <a:pt x="141252" y="571147"/>
                  <a:pt x="147602" y="600357"/>
                </a:cubicBezTo>
                <a:cubicBezTo>
                  <a:pt x="153952" y="629567"/>
                  <a:pt x="160302" y="642267"/>
                  <a:pt x="179987" y="665127"/>
                </a:cubicBezTo>
                <a:cubicBezTo>
                  <a:pt x="199672" y="687987"/>
                  <a:pt x="218722" y="697512"/>
                  <a:pt x="244757" y="713387"/>
                </a:cubicBezTo>
                <a:cubicBezTo>
                  <a:pt x="270792" y="729262"/>
                  <a:pt x="283492" y="736247"/>
                  <a:pt x="309527" y="745772"/>
                </a:cubicBezTo>
                <a:cubicBezTo>
                  <a:pt x="335562" y="755297"/>
                  <a:pt x="347627" y="755297"/>
                  <a:pt x="373662" y="761647"/>
                </a:cubicBezTo>
                <a:cubicBezTo>
                  <a:pt x="399697" y="767997"/>
                  <a:pt x="409222" y="774982"/>
                  <a:pt x="438432" y="778157"/>
                </a:cubicBezTo>
                <a:cubicBezTo>
                  <a:pt x="467642" y="781332"/>
                  <a:pt x="489867" y="778157"/>
                  <a:pt x="519077" y="778157"/>
                </a:cubicBezTo>
                <a:cubicBezTo>
                  <a:pt x="548287" y="778157"/>
                  <a:pt x="560987" y="790857"/>
                  <a:pt x="583847" y="778157"/>
                </a:cubicBezTo>
                <a:cubicBezTo>
                  <a:pt x="606707" y="765457"/>
                  <a:pt x="613057" y="739422"/>
                  <a:pt x="632107" y="713387"/>
                </a:cubicBezTo>
                <a:cubicBezTo>
                  <a:pt x="651157" y="687352"/>
                  <a:pt x="667667" y="677827"/>
                  <a:pt x="680367" y="648617"/>
                </a:cubicBezTo>
                <a:cubicBezTo>
                  <a:pt x="693067" y="619407"/>
                  <a:pt x="690527" y="597182"/>
                  <a:pt x="696877" y="567972"/>
                </a:cubicBezTo>
                <a:cubicBezTo>
                  <a:pt x="703227" y="538762"/>
                  <a:pt x="706402" y="529237"/>
                  <a:pt x="712752" y="503202"/>
                </a:cubicBezTo>
                <a:cubicBezTo>
                  <a:pt x="719102" y="477167"/>
                  <a:pt x="726087" y="465102"/>
                  <a:pt x="729262" y="439067"/>
                </a:cubicBezTo>
                <a:cubicBezTo>
                  <a:pt x="732437" y="413032"/>
                  <a:pt x="729262" y="400332"/>
                  <a:pt x="729262" y="374297"/>
                </a:cubicBezTo>
                <a:cubicBezTo>
                  <a:pt x="729262" y="348262"/>
                  <a:pt x="735612" y="338737"/>
                  <a:pt x="729262" y="309527"/>
                </a:cubicBezTo>
                <a:cubicBezTo>
                  <a:pt x="722912" y="280317"/>
                  <a:pt x="716562" y="247932"/>
                  <a:pt x="696877" y="228882"/>
                </a:cubicBezTo>
                <a:cubicBezTo>
                  <a:pt x="677192" y="209832"/>
                  <a:pt x="644172" y="214277"/>
                  <a:pt x="632107" y="213007"/>
                </a:cubicBezTo>
              </a:path>
            </a:pathLst>
          </a:custGeom>
          <a:solidFill>
            <a:srgbClr val="ED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925" y="971550"/>
            <a:ext cx="6064885" cy="647700"/>
          </a:xfrm>
        </p:spPr>
        <p:txBody>
          <a:bodyPr/>
          <a:lstStyle/>
          <a:p>
            <a:r>
              <a:rPr lang="zh-CN" altLang="en-US">
                <a:solidFill>
                  <a:schemeClr val="bg1"/>
                </a:solidFill>
              </a:rPr>
              <a:t>抖音围绕电商布局所开展的动作</a:t>
            </a:r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882650" y="2446020"/>
            <a:ext cx="189230" cy="2882265"/>
            <a:chOff x="1390" y="3412"/>
            <a:chExt cx="298" cy="4539"/>
          </a:xfrm>
          <a:solidFill>
            <a:srgbClr val="EDC23F"/>
          </a:solidFill>
        </p:grpSpPr>
        <p:cxnSp>
          <p:nvCxnSpPr>
            <p:cNvPr id="3" name="直接连接符 2"/>
            <p:cNvCxnSpPr/>
            <p:nvPr/>
          </p:nvCxnSpPr>
          <p:spPr>
            <a:xfrm>
              <a:off x="1536" y="3431"/>
              <a:ext cx="0" cy="4520"/>
            </a:xfrm>
            <a:prstGeom prst="line">
              <a:avLst/>
            </a:prstGeom>
            <a:grpFill/>
            <a:ln w="25400">
              <a:solidFill>
                <a:srgbClr val="EDC2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椭圆 3"/>
            <p:cNvSpPr/>
            <p:nvPr/>
          </p:nvSpPr>
          <p:spPr>
            <a:xfrm>
              <a:off x="1396" y="3412"/>
              <a:ext cx="292" cy="2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1396" y="4112"/>
              <a:ext cx="292" cy="2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1396" y="4812"/>
              <a:ext cx="292" cy="2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1390" y="5545"/>
              <a:ext cx="292" cy="2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396" y="6245"/>
              <a:ext cx="292" cy="2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1396" y="6962"/>
              <a:ext cx="292" cy="2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1396" y="7659"/>
              <a:ext cx="292" cy="2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8128000" y="501650"/>
            <a:ext cx="3624580" cy="2354580"/>
            <a:chOff x="596" y="1138"/>
            <a:chExt cx="5708" cy="3708"/>
          </a:xfrm>
        </p:grpSpPr>
        <p:pic>
          <p:nvPicPr>
            <p:cNvPr id="14" name="图片 13" descr="3634290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0940000">
              <a:off x="1012" y="1138"/>
              <a:ext cx="3709" cy="3709"/>
            </a:xfrm>
            <a:prstGeom prst="rect">
              <a:avLst/>
            </a:prstGeom>
          </p:spPr>
        </p:pic>
        <p:sp>
          <p:nvSpPr>
            <p:cNvPr id="16" name="标题 1"/>
            <p:cNvSpPr>
              <a:spLocks noGrp="1"/>
            </p:cNvSpPr>
            <p:nvPr>
              <p:custDataLst>
                <p:tags r:id="rId7"/>
              </p:custDataLst>
            </p:nvPr>
          </p:nvSpPr>
          <p:spPr>
            <a:xfrm rot="21240000">
              <a:off x="596" y="1888"/>
              <a:ext cx="5709" cy="1416"/>
            </a:xfrm>
          </p:spPr>
          <p:txBody>
            <a:bodyPr>
              <a:scene3d>
                <a:camera prst="orthographicFront">
                  <a:rot lat="60000" lon="19200000" rev="0"/>
                </a:camera>
                <a:lightRig rig="threePt" dir="t"/>
              </a:scene3d>
              <a:sp3d extrusionH="158750" prstMaterial="matte">
                <a:extrusionClr>
                  <a:srgbClr val="E02E29"/>
                </a:extrusionClr>
              </a:sp3d>
            </a:bodyPr>
            <a:lstStyle>
              <a:lvl1pPr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800" b="1" u="none" strike="noStrike" kern="1200" cap="none" spc="200" normalizeH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80000"/>
                </a:lnSpc>
              </a:pPr>
              <a:r>
                <a:rPr lang="zh-CN" altLang="en-US" sz="4400">
                  <a:solidFill>
                    <a:schemeClr val="bg1"/>
                  </a:solidFill>
                  <a:latin typeface="庞门正道标题体" panose="02010600030101010101" charset="-122"/>
                  <a:ea typeface="庞门正道标题体" panose="02010600030101010101" charset="-122"/>
                  <a:sym typeface="+mn-ea"/>
                </a:rPr>
                <a:t>抖音</a:t>
              </a:r>
              <a:r>
                <a:rPr lang="zh-CN" altLang="en-US" sz="4400">
                  <a:solidFill>
                    <a:schemeClr val="bg1"/>
                  </a:solidFill>
                  <a:latin typeface="庞门正道标题体" panose="02010600030101010101" charset="-122"/>
                  <a:ea typeface="庞门正道标题体" panose="02010600030101010101" charset="-122"/>
                </a:rPr>
                <a:t>红人电商研究报告</a:t>
              </a:r>
              <a:endParaRPr lang="zh-CN" altLang="en-US" sz="4400">
                <a:solidFill>
                  <a:schemeClr val="bg1"/>
                </a:solidFill>
                <a:latin typeface="庞门正道标题体" panose="02010600030101010101" charset="-122"/>
                <a:ea typeface="庞门正道标题体" panose="02010600030101010101" charset="-122"/>
              </a:endParaRPr>
            </a:p>
          </p:txBody>
        </p:sp>
      </p:grpSp>
    </p:spTree>
    <p:custDataLst>
      <p:tags r:id="rId8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39420" y="765810"/>
            <a:ext cx="11313160" cy="5326380"/>
          </a:xfrm>
          <a:prstGeom prst="rect">
            <a:avLst/>
          </a:prstGeom>
          <a:solidFill>
            <a:srgbClr val="0909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  <a:latin typeface="+mj-lt"/>
              <a:cs typeface="+mj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534785" y="772160"/>
            <a:ext cx="4742180" cy="5694680"/>
            <a:chOff x="10291" y="1216"/>
            <a:chExt cx="7468" cy="8968"/>
          </a:xfrm>
        </p:grpSpPr>
        <p:sp>
          <p:nvSpPr>
            <p:cNvPr id="4" name="平行四边形 3"/>
            <p:cNvSpPr/>
            <p:nvPr/>
          </p:nvSpPr>
          <p:spPr>
            <a:xfrm>
              <a:off x="10291" y="1216"/>
              <a:ext cx="6865" cy="8365"/>
            </a:xfrm>
            <a:prstGeom prst="parallelogram">
              <a:avLst/>
            </a:prstGeom>
            <a:pattFill prst="lgGrid">
              <a:fgClr>
                <a:srgbClr val="E02E29"/>
              </a:fgClr>
              <a:bgClr>
                <a:srgbClr val="311197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平行四边形 5"/>
            <p:cNvSpPr/>
            <p:nvPr/>
          </p:nvSpPr>
          <p:spPr>
            <a:xfrm>
              <a:off x="10895" y="1820"/>
              <a:ext cx="6865" cy="8365"/>
            </a:xfrm>
            <a:prstGeom prst="parallelogram">
              <a:avLst/>
            </a:prstGeom>
            <a:solidFill>
              <a:srgbClr val="E02E29"/>
            </a:solidFill>
            <a:ln>
              <a:noFill/>
            </a:ln>
            <a:effectLst>
              <a:outerShdw blurRad="88900" dist="165100" dir="8100000" algn="tr" rotWithShape="0">
                <a:prstClr val="black">
                  <a:alpha val="9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8948420" y="4380865"/>
            <a:ext cx="2777490" cy="2277745"/>
            <a:chOff x="14092" y="6893"/>
            <a:chExt cx="4374" cy="3587"/>
          </a:xfrm>
        </p:grpSpPr>
        <p:sp>
          <p:nvSpPr>
            <p:cNvPr id="31" name="文本框 30"/>
            <p:cNvSpPr txBox="1"/>
            <p:nvPr/>
          </p:nvSpPr>
          <p:spPr>
            <a:xfrm>
              <a:off x="14092" y="9174"/>
              <a:ext cx="4375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dist"/>
              <a:r>
                <a:rPr lang="zh-CN" altLang="en-US" sz="2400">
                  <a:ln w="19050">
                    <a:solidFill>
                      <a:schemeClr val="bg1"/>
                    </a:solidFill>
                  </a:ln>
                  <a:noFill/>
                  <a:latin typeface="庞门正道标题体" panose="02010600030101010101" charset="-122"/>
                  <a:ea typeface="庞门正道标题体" panose="02010600030101010101" charset="-122"/>
                </a:rPr>
                <a:t>RESEARCH REPORT</a:t>
              </a:r>
              <a:endParaRPr lang="zh-CN" altLang="en-US" sz="2400">
                <a:ln w="19050">
                  <a:solidFill>
                    <a:schemeClr val="bg1"/>
                  </a:solidFill>
                </a:ln>
                <a:noFill/>
                <a:latin typeface="庞门正道标题体" panose="02010600030101010101" charset="-122"/>
                <a:ea typeface="庞门正道标题体" panose="02010600030101010101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4092" y="8032"/>
              <a:ext cx="4375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dist"/>
              <a:r>
                <a:rPr lang="zh-CN" altLang="en-US" sz="2400">
                  <a:ln w="19050">
                    <a:solidFill>
                      <a:schemeClr val="bg1"/>
                    </a:solidFill>
                  </a:ln>
                  <a:noFill/>
                  <a:latin typeface="庞门正道标题体" panose="02010600030101010101" charset="-122"/>
                  <a:ea typeface="庞门正道标题体" panose="02010600030101010101" charset="-122"/>
                </a:rPr>
                <a:t>RESEARCH REPORT</a:t>
              </a:r>
              <a:endParaRPr lang="zh-CN" altLang="en-US" sz="2400">
                <a:ln w="19050">
                  <a:solidFill>
                    <a:schemeClr val="bg1"/>
                  </a:solidFill>
                </a:ln>
                <a:noFill/>
                <a:latin typeface="庞门正道标题体" panose="02010600030101010101" charset="-122"/>
                <a:ea typeface="庞门正道标题体" panose="02010600030101010101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4092" y="6893"/>
              <a:ext cx="4375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dist"/>
              <a:r>
                <a:rPr lang="zh-CN" altLang="en-US" sz="2400">
                  <a:ln w="19050">
                    <a:solidFill>
                      <a:schemeClr val="bg1"/>
                    </a:solidFill>
                  </a:ln>
                  <a:noFill/>
                  <a:latin typeface="庞门正道标题体" panose="02010600030101010101" charset="-122"/>
                  <a:ea typeface="庞门正道标题体" panose="02010600030101010101" charset="-122"/>
                </a:rPr>
                <a:t>RESEARCH REPORT</a:t>
              </a:r>
              <a:endParaRPr lang="zh-CN" altLang="en-US" sz="2400">
                <a:ln w="19050">
                  <a:solidFill>
                    <a:schemeClr val="bg1"/>
                  </a:solidFill>
                </a:ln>
                <a:noFill/>
                <a:latin typeface="庞门正道标题体" panose="02010600030101010101" charset="-122"/>
                <a:ea typeface="庞门正道标题体" panose="02010600030101010101" charset="-122"/>
              </a:endParaRPr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884160" y="3281045"/>
            <a:ext cx="4948555" cy="624840"/>
          </a:xfrm>
          <a:scene3d>
            <a:camera prst="orthographicFront">
              <a:rot lat="0" lon="1200000" rev="0"/>
            </a:camera>
            <a:lightRig rig="brightRoom" dir="t">
              <a:rot lat="0" lon="0" rev="1200000"/>
            </a:lightRig>
          </a:scene3d>
          <a:sp3d prstMaterial="matte"/>
        </p:spPr>
        <p:txBody>
          <a:bodyPr>
            <a:scene3d>
              <a:camera prst="orthographicFront">
                <a:rot lat="0" lon="1200000" rev="0"/>
              </a:camera>
              <a:lightRig rig="threePt" dir="t">
                <a:rot lat="0" lon="0" rev="2400000"/>
              </a:lightRig>
            </a:scene3d>
            <a:sp3d extrusionH="254000">
              <a:extrusionClr>
                <a:srgbClr val="311197"/>
              </a:extrusionClr>
            </a:sp3d>
          </a:bodyPr>
          <a:lstStyle/>
          <a:p>
            <a:r>
              <a:rPr lang="zh-CN" altLang="en-US" sz="4000" spc="120">
                <a:solidFill>
                  <a:schemeClr val="bg1"/>
                </a:solidFill>
                <a:sym typeface="+mn-ea"/>
              </a:rPr>
              <a:t>抖音好物榜</a:t>
            </a:r>
            <a:br>
              <a:rPr lang="zh-CN" altLang="en-US" sz="4000" spc="120">
                <a:solidFill>
                  <a:schemeClr val="bg1"/>
                </a:solidFill>
                <a:cs typeface="+mj-lt"/>
                <a:sym typeface="+mn-ea"/>
              </a:rPr>
            </a:br>
            <a:endParaRPr lang="zh-CN" altLang="en-US" sz="4000" spc="120">
              <a:solidFill>
                <a:schemeClr val="bg1"/>
              </a:solidFill>
              <a:cs typeface="+mj-lt"/>
              <a:sym typeface="+mn-ea"/>
            </a:endParaRPr>
          </a:p>
        </p:txBody>
      </p:sp>
      <p:sp>
        <p:nvSpPr>
          <p:cNvPr id="14" name="标题 4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7760970" y="1387475"/>
            <a:ext cx="4948555" cy="521970"/>
          </a:xfrm>
          <a:scene3d>
            <a:camera prst="orthographicFront">
              <a:rot lat="0" lon="1200000" rev="0"/>
            </a:camera>
            <a:lightRig rig="brightRoom" dir="t">
              <a:rot lat="0" lon="0" rev="1200000"/>
            </a:lightRig>
          </a:scene3d>
          <a:sp3d prstMaterial="matte"/>
        </p:spPr>
        <p:txBody>
          <a:bodyPr>
            <a:scene3d>
              <a:camera prst="orthographicFront">
                <a:rot lat="0" lon="1200000" rev="0"/>
              </a:camera>
              <a:lightRig rig="threePt" dir="t">
                <a:rot lat="0" lon="0" rev="2400000"/>
              </a:lightRig>
            </a:scene3d>
            <a:sp3d extrusionH="254000">
              <a:extrusionClr>
                <a:srgbClr val="311197"/>
              </a:extrusionClr>
            </a:sp3d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800" b="1" u="none" strike="noStrike" kern="1200" cap="none" spc="200" normalizeH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3800" spc="120">
                <a:solidFill>
                  <a:schemeClr val="bg1"/>
                </a:solidFill>
                <a:cs typeface="+mj-lt"/>
                <a:sym typeface="+mn-ea"/>
              </a:rPr>
              <a:t>02</a:t>
            </a:r>
            <a:br>
              <a:rPr lang="zh-CN" altLang="en-US" sz="13800" spc="120">
                <a:solidFill>
                  <a:schemeClr val="bg1"/>
                </a:solidFill>
                <a:cs typeface="+mj-lt"/>
                <a:sym typeface="+mn-ea"/>
              </a:rPr>
            </a:br>
            <a:endParaRPr lang="zh-CN" altLang="en-US" sz="13800" spc="120">
              <a:solidFill>
                <a:schemeClr val="bg1"/>
              </a:solidFill>
              <a:cs typeface="+mj-lt"/>
              <a:sym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378460" y="722630"/>
            <a:ext cx="3624580" cy="2354580"/>
            <a:chOff x="596" y="1138"/>
            <a:chExt cx="5708" cy="3708"/>
          </a:xfrm>
        </p:grpSpPr>
        <p:pic>
          <p:nvPicPr>
            <p:cNvPr id="12" name="图片 11" descr="3634290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0940000">
              <a:off x="1012" y="1138"/>
              <a:ext cx="3709" cy="3709"/>
            </a:xfrm>
            <a:prstGeom prst="rect">
              <a:avLst/>
            </a:prstGeom>
          </p:spPr>
        </p:pic>
        <p:sp>
          <p:nvSpPr>
            <p:cNvPr id="16" name="标题 1"/>
            <p:cNvSpPr>
              <a:spLocks noGrp="1"/>
            </p:cNvSpPr>
            <p:nvPr>
              <p:custDataLst>
                <p:tags r:id="rId6"/>
              </p:custDataLst>
            </p:nvPr>
          </p:nvSpPr>
          <p:spPr>
            <a:xfrm rot="21240000">
              <a:off x="596" y="1888"/>
              <a:ext cx="5709" cy="1416"/>
            </a:xfrm>
          </p:spPr>
          <p:txBody>
            <a:bodyPr>
              <a:scene3d>
                <a:camera prst="orthographicFront">
                  <a:rot lat="60000" lon="19200000" rev="0"/>
                </a:camera>
                <a:lightRig rig="threePt" dir="t"/>
              </a:scene3d>
              <a:sp3d extrusionH="158750" prstMaterial="matte">
                <a:extrusionClr>
                  <a:srgbClr val="E02E29"/>
                </a:extrusionClr>
              </a:sp3d>
            </a:bodyPr>
            <a:lstStyle>
              <a:lvl1pPr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800" b="1" u="none" strike="noStrike" kern="1200" cap="none" spc="200" normalizeH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80000"/>
                </a:lnSpc>
              </a:pPr>
              <a:r>
                <a:rPr lang="zh-CN" altLang="en-US" sz="4400">
                  <a:solidFill>
                    <a:schemeClr val="bg1"/>
                  </a:solidFill>
                  <a:latin typeface="庞门正道标题体" panose="02010600030101010101" charset="-122"/>
                  <a:ea typeface="庞门正道标题体" panose="02010600030101010101" charset="-122"/>
                  <a:sym typeface="+mn-ea"/>
                </a:rPr>
                <a:t>抖音</a:t>
              </a:r>
              <a:r>
                <a:rPr lang="zh-CN" altLang="en-US" sz="4400">
                  <a:solidFill>
                    <a:schemeClr val="bg1"/>
                  </a:solidFill>
                  <a:latin typeface="庞门正道标题体" panose="02010600030101010101" charset="-122"/>
                  <a:ea typeface="庞门正道标题体" panose="02010600030101010101" charset="-122"/>
                </a:rPr>
                <a:t>红人电商研究报告</a:t>
              </a:r>
              <a:endParaRPr lang="zh-CN" altLang="en-US" sz="4400">
                <a:solidFill>
                  <a:schemeClr val="bg1"/>
                </a:solidFill>
                <a:latin typeface="庞门正道标题体" panose="02010600030101010101" charset="-122"/>
                <a:ea typeface="庞门正道标题体" panose="02010600030101010101" charset="-122"/>
              </a:endParaRPr>
            </a:p>
          </p:txBody>
        </p:sp>
      </p:grpSp>
      <p:pic>
        <p:nvPicPr>
          <p:cNvPr id="2" name="图片 1" descr="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39420" y="766445"/>
            <a:ext cx="6478905" cy="5317490"/>
          </a:xfrm>
          <a:prstGeom prst="rect">
            <a:avLst/>
          </a:prstGeom>
        </p:spPr>
      </p:pic>
      <p:pic>
        <p:nvPicPr>
          <p:cNvPr id="8" name="图片 7" descr="图片1 拷贝2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769995" y="-930910"/>
            <a:ext cx="13152120" cy="7398385"/>
          </a:xfrm>
          <a:prstGeom prst="rect">
            <a:avLst/>
          </a:prstGeom>
        </p:spPr>
      </p:pic>
      <p:pic>
        <p:nvPicPr>
          <p:cNvPr id="15" name="图片 14" descr="图片1 拷贝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45" y="3905885"/>
            <a:ext cx="5577205" cy="3137535"/>
          </a:xfrm>
          <a:prstGeom prst="rect">
            <a:avLst/>
          </a:prstGeom>
        </p:spPr>
      </p:pic>
      <p:sp>
        <p:nvSpPr>
          <p:cNvPr id="9" name="任意多边形 8"/>
          <p:cNvSpPr/>
          <p:nvPr/>
        </p:nvSpPr>
        <p:spPr>
          <a:xfrm>
            <a:off x="2326640" y="4583430"/>
            <a:ext cx="732155" cy="783590"/>
          </a:xfrm>
          <a:custGeom>
            <a:avLst/>
            <a:gdLst>
              <a:gd name="connisteX0" fmla="*/ 632107 w 732084"/>
              <a:gd name="connsiteY0" fmla="*/ 196497 h 783801"/>
              <a:gd name="connisteX1" fmla="*/ 583847 w 732084"/>
              <a:gd name="connsiteY1" fmla="*/ 132362 h 783801"/>
              <a:gd name="connisteX2" fmla="*/ 519077 w 732084"/>
              <a:gd name="connsiteY2" fmla="*/ 83467 h 783801"/>
              <a:gd name="connisteX3" fmla="*/ 454942 w 732084"/>
              <a:gd name="connsiteY3" fmla="*/ 51082 h 783801"/>
              <a:gd name="connisteX4" fmla="*/ 390172 w 732084"/>
              <a:gd name="connsiteY4" fmla="*/ 35207 h 783801"/>
              <a:gd name="connisteX5" fmla="*/ 293017 w 732084"/>
              <a:gd name="connsiteY5" fmla="*/ 19332 h 783801"/>
              <a:gd name="connisteX6" fmla="*/ 212372 w 732084"/>
              <a:gd name="connsiteY6" fmla="*/ 2822 h 783801"/>
              <a:gd name="connisteX7" fmla="*/ 147602 w 732084"/>
              <a:gd name="connsiteY7" fmla="*/ 2822 h 783801"/>
              <a:gd name="connisteX8" fmla="*/ 83467 w 732084"/>
              <a:gd name="connsiteY8" fmla="*/ 2822 h 783801"/>
              <a:gd name="connisteX9" fmla="*/ 18697 w 732084"/>
              <a:gd name="connsiteY9" fmla="*/ 35207 h 783801"/>
              <a:gd name="connisteX10" fmla="*/ 2822 w 732084"/>
              <a:gd name="connsiteY10" fmla="*/ 99977 h 783801"/>
              <a:gd name="connisteX11" fmla="*/ 2822 w 732084"/>
              <a:gd name="connsiteY11" fmla="*/ 180622 h 783801"/>
              <a:gd name="connisteX12" fmla="*/ 2822 w 732084"/>
              <a:gd name="connsiteY12" fmla="*/ 245392 h 783801"/>
              <a:gd name="connisteX13" fmla="*/ 2822 w 732084"/>
              <a:gd name="connsiteY13" fmla="*/ 326037 h 783801"/>
              <a:gd name="connisteX14" fmla="*/ 35207 w 732084"/>
              <a:gd name="connsiteY14" fmla="*/ 390172 h 783801"/>
              <a:gd name="connisteX15" fmla="*/ 99342 w 732084"/>
              <a:gd name="connsiteY15" fmla="*/ 454942 h 783801"/>
              <a:gd name="connisteX16" fmla="*/ 147602 w 732084"/>
              <a:gd name="connsiteY16" fmla="*/ 519712 h 783801"/>
              <a:gd name="connisteX17" fmla="*/ 147602 w 732084"/>
              <a:gd name="connsiteY17" fmla="*/ 600357 h 783801"/>
              <a:gd name="connisteX18" fmla="*/ 179987 w 732084"/>
              <a:gd name="connsiteY18" fmla="*/ 665127 h 783801"/>
              <a:gd name="connisteX19" fmla="*/ 244757 w 732084"/>
              <a:gd name="connsiteY19" fmla="*/ 713387 h 783801"/>
              <a:gd name="connisteX20" fmla="*/ 309527 w 732084"/>
              <a:gd name="connsiteY20" fmla="*/ 745772 h 783801"/>
              <a:gd name="connisteX21" fmla="*/ 373662 w 732084"/>
              <a:gd name="connsiteY21" fmla="*/ 761647 h 783801"/>
              <a:gd name="connisteX22" fmla="*/ 438432 w 732084"/>
              <a:gd name="connsiteY22" fmla="*/ 778157 h 783801"/>
              <a:gd name="connisteX23" fmla="*/ 519077 w 732084"/>
              <a:gd name="connsiteY23" fmla="*/ 778157 h 783801"/>
              <a:gd name="connisteX24" fmla="*/ 583847 w 732084"/>
              <a:gd name="connsiteY24" fmla="*/ 778157 h 783801"/>
              <a:gd name="connisteX25" fmla="*/ 632107 w 732084"/>
              <a:gd name="connsiteY25" fmla="*/ 713387 h 783801"/>
              <a:gd name="connisteX26" fmla="*/ 680367 w 732084"/>
              <a:gd name="connsiteY26" fmla="*/ 648617 h 783801"/>
              <a:gd name="connisteX27" fmla="*/ 696877 w 732084"/>
              <a:gd name="connsiteY27" fmla="*/ 567972 h 783801"/>
              <a:gd name="connisteX28" fmla="*/ 712752 w 732084"/>
              <a:gd name="connsiteY28" fmla="*/ 503202 h 783801"/>
              <a:gd name="connisteX29" fmla="*/ 729262 w 732084"/>
              <a:gd name="connsiteY29" fmla="*/ 439067 h 783801"/>
              <a:gd name="connisteX30" fmla="*/ 729262 w 732084"/>
              <a:gd name="connsiteY30" fmla="*/ 374297 h 783801"/>
              <a:gd name="connisteX31" fmla="*/ 729262 w 732084"/>
              <a:gd name="connsiteY31" fmla="*/ 309527 h 783801"/>
              <a:gd name="connisteX32" fmla="*/ 696877 w 732084"/>
              <a:gd name="connsiteY32" fmla="*/ 228882 h 783801"/>
              <a:gd name="connisteX33" fmla="*/ 632107 w 732084"/>
              <a:gd name="connsiteY33" fmla="*/ 213007 h 7838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</a:cxnLst>
            <a:rect l="l" t="t" r="r" b="b"/>
            <a:pathLst>
              <a:path w="732084" h="783802">
                <a:moveTo>
                  <a:pt x="632107" y="196497"/>
                </a:moveTo>
                <a:cubicBezTo>
                  <a:pt x="623852" y="184432"/>
                  <a:pt x="606707" y="155222"/>
                  <a:pt x="583847" y="132362"/>
                </a:cubicBezTo>
                <a:cubicBezTo>
                  <a:pt x="560987" y="109502"/>
                  <a:pt x="545112" y="99977"/>
                  <a:pt x="519077" y="83467"/>
                </a:cubicBezTo>
                <a:cubicBezTo>
                  <a:pt x="493042" y="66957"/>
                  <a:pt x="480977" y="60607"/>
                  <a:pt x="454942" y="51082"/>
                </a:cubicBezTo>
                <a:cubicBezTo>
                  <a:pt x="428907" y="41557"/>
                  <a:pt x="422557" y="41557"/>
                  <a:pt x="390172" y="35207"/>
                </a:cubicBezTo>
                <a:cubicBezTo>
                  <a:pt x="357787" y="28857"/>
                  <a:pt x="328577" y="25682"/>
                  <a:pt x="293017" y="19332"/>
                </a:cubicBezTo>
                <a:cubicBezTo>
                  <a:pt x="257457" y="12982"/>
                  <a:pt x="241582" y="5997"/>
                  <a:pt x="212372" y="2822"/>
                </a:cubicBezTo>
                <a:cubicBezTo>
                  <a:pt x="183162" y="-353"/>
                  <a:pt x="173637" y="2822"/>
                  <a:pt x="147602" y="2822"/>
                </a:cubicBezTo>
                <a:cubicBezTo>
                  <a:pt x="121567" y="2822"/>
                  <a:pt x="109502" y="-3528"/>
                  <a:pt x="83467" y="2822"/>
                </a:cubicBezTo>
                <a:cubicBezTo>
                  <a:pt x="57432" y="9172"/>
                  <a:pt x="34572" y="15522"/>
                  <a:pt x="18697" y="35207"/>
                </a:cubicBezTo>
                <a:cubicBezTo>
                  <a:pt x="2822" y="54892"/>
                  <a:pt x="5997" y="70767"/>
                  <a:pt x="2822" y="99977"/>
                </a:cubicBezTo>
                <a:cubicBezTo>
                  <a:pt x="-353" y="129187"/>
                  <a:pt x="2822" y="151412"/>
                  <a:pt x="2822" y="180622"/>
                </a:cubicBezTo>
                <a:cubicBezTo>
                  <a:pt x="2822" y="209832"/>
                  <a:pt x="2822" y="216182"/>
                  <a:pt x="2822" y="245392"/>
                </a:cubicBezTo>
                <a:cubicBezTo>
                  <a:pt x="2822" y="274602"/>
                  <a:pt x="-3528" y="296827"/>
                  <a:pt x="2822" y="326037"/>
                </a:cubicBezTo>
                <a:cubicBezTo>
                  <a:pt x="9172" y="355247"/>
                  <a:pt x="16157" y="364137"/>
                  <a:pt x="35207" y="390172"/>
                </a:cubicBezTo>
                <a:cubicBezTo>
                  <a:pt x="54257" y="416207"/>
                  <a:pt x="77117" y="428907"/>
                  <a:pt x="99342" y="454942"/>
                </a:cubicBezTo>
                <a:cubicBezTo>
                  <a:pt x="121567" y="480977"/>
                  <a:pt x="138077" y="490502"/>
                  <a:pt x="147602" y="519712"/>
                </a:cubicBezTo>
                <a:cubicBezTo>
                  <a:pt x="157127" y="548922"/>
                  <a:pt x="141252" y="571147"/>
                  <a:pt x="147602" y="600357"/>
                </a:cubicBezTo>
                <a:cubicBezTo>
                  <a:pt x="153952" y="629567"/>
                  <a:pt x="160302" y="642267"/>
                  <a:pt x="179987" y="665127"/>
                </a:cubicBezTo>
                <a:cubicBezTo>
                  <a:pt x="199672" y="687987"/>
                  <a:pt x="218722" y="697512"/>
                  <a:pt x="244757" y="713387"/>
                </a:cubicBezTo>
                <a:cubicBezTo>
                  <a:pt x="270792" y="729262"/>
                  <a:pt x="283492" y="736247"/>
                  <a:pt x="309527" y="745772"/>
                </a:cubicBezTo>
                <a:cubicBezTo>
                  <a:pt x="335562" y="755297"/>
                  <a:pt x="347627" y="755297"/>
                  <a:pt x="373662" y="761647"/>
                </a:cubicBezTo>
                <a:cubicBezTo>
                  <a:pt x="399697" y="767997"/>
                  <a:pt x="409222" y="774982"/>
                  <a:pt x="438432" y="778157"/>
                </a:cubicBezTo>
                <a:cubicBezTo>
                  <a:pt x="467642" y="781332"/>
                  <a:pt x="489867" y="778157"/>
                  <a:pt x="519077" y="778157"/>
                </a:cubicBezTo>
                <a:cubicBezTo>
                  <a:pt x="548287" y="778157"/>
                  <a:pt x="560987" y="790857"/>
                  <a:pt x="583847" y="778157"/>
                </a:cubicBezTo>
                <a:cubicBezTo>
                  <a:pt x="606707" y="765457"/>
                  <a:pt x="613057" y="739422"/>
                  <a:pt x="632107" y="713387"/>
                </a:cubicBezTo>
                <a:cubicBezTo>
                  <a:pt x="651157" y="687352"/>
                  <a:pt x="667667" y="677827"/>
                  <a:pt x="680367" y="648617"/>
                </a:cubicBezTo>
                <a:cubicBezTo>
                  <a:pt x="693067" y="619407"/>
                  <a:pt x="690527" y="597182"/>
                  <a:pt x="696877" y="567972"/>
                </a:cubicBezTo>
                <a:cubicBezTo>
                  <a:pt x="703227" y="538762"/>
                  <a:pt x="706402" y="529237"/>
                  <a:pt x="712752" y="503202"/>
                </a:cubicBezTo>
                <a:cubicBezTo>
                  <a:pt x="719102" y="477167"/>
                  <a:pt x="726087" y="465102"/>
                  <a:pt x="729262" y="439067"/>
                </a:cubicBezTo>
                <a:cubicBezTo>
                  <a:pt x="732437" y="413032"/>
                  <a:pt x="729262" y="400332"/>
                  <a:pt x="729262" y="374297"/>
                </a:cubicBezTo>
                <a:cubicBezTo>
                  <a:pt x="729262" y="348262"/>
                  <a:pt x="735612" y="338737"/>
                  <a:pt x="729262" y="309527"/>
                </a:cubicBezTo>
                <a:cubicBezTo>
                  <a:pt x="722912" y="280317"/>
                  <a:pt x="716562" y="247932"/>
                  <a:pt x="696877" y="228882"/>
                </a:cubicBezTo>
                <a:cubicBezTo>
                  <a:pt x="677192" y="209832"/>
                  <a:pt x="644172" y="214277"/>
                  <a:pt x="632107" y="213007"/>
                </a:cubicBezTo>
              </a:path>
            </a:pathLst>
          </a:custGeom>
          <a:solidFill>
            <a:srgbClr val="ED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/>
        </p:nvSpPr>
        <p:spPr>
          <a:xfrm rot="6900000">
            <a:off x="5928995" y="1997710"/>
            <a:ext cx="614045" cy="657225"/>
          </a:xfrm>
          <a:custGeom>
            <a:avLst/>
            <a:gdLst>
              <a:gd name="connisteX0" fmla="*/ 632107 w 732084"/>
              <a:gd name="connsiteY0" fmla="*/ 196497 h 783801"/>
              <a:gd name="connisteX1" fmla="*/ 583847 w 732084"/>
              <a:gd name="connsiteY1" fmla="*/ 132362 h 783801"/>
              <a:gd name="connisteX2" fmla="*/ 519077 w 732084"/>
              <a:gd name="connsiteY2" fmla="*/ 83467 h 783801"/>
              <a:gd name="connisteX3" fmla="*/ 454942 w 732084"/>
              <a:gd name="connsiteY3" fmla="*/ 51082 h 783801"/>
              <a:gd name="connisteX4" fmla="*/ 390172 w 732084"/>
              <a:gd name="connsiteY4" fmla="*/ 35207 h 783801"/>
              <a:gd name="connisteX5" fmla="*/ 293017 w 732084"/>
              <a:gd name="connsiteY5" fmla="*/ 19332 h 783801"/>
              <a:gd name="connisteX6" fmla="*/ 212372 w 732084"/>
              <a:gd name="connsiteY6" fmla="*/ 2822 h 783801"/>
              <a:gd name="connisteX7" fmla="*/ 147602 w 732084"/>
              <a:gd name="connsiteY7" fmla="*/ 2822 h 783801"/>
              <a:gd name="connisteX8" fmla="*/ 83467 w 732084"/>
              <a:gd name="connsiteY8" fmla="*/ 2822 h 783801"/>
              <a:gd name="connisteX9" fmla="*/ 18697 w 732084"/>
              <a:gd name="connsiteY9" fmla="*/ 35207 h 783801"/>
              <a:gd name="connisteX10" fmla="*/ 2822 w 732084"/>
              <a:gd name="connsiteY10" fmla="*/ 99977 h 783801"/>
              <a:gd name="connisteX11" fmla="*/ 2822 w 732084"/>
              <a:gd name="connsiteY11" fmla="*/ 180622 h 783801"/>
              <a:gd name="connisteX12" fmla="*/ 2822 w 732084"/>
              <a:gd name="connsiteY12" fmla="*/ 245392 h 783801"/>
              <a:gd name="connisteX13" fmla="*/ 2822 w 732084"/>
              <a:gd name="connsiteY13" fmla="*/ 326037 h 783801"/>
              <a:gd name="connisteX14" fmla="*/ 35207 w 732084"/>
              <a:gd name="connsiteY14" fmla="*/ 390172 h 783801"/>
              <a:gd name="connisteX15" fmla="*/ 99342 w 732084"/>
              <a:gd name="connsiteY15" fmla="*/ 454942 h 783801"/>
              <a:gd name="connisteX16" fmla="*/ 147602 w 732084"/>
              <a:gd name="connsiteY16" fmla="*/ 519712 h 783801"/>
              <a:gd name="connisteX17" fmla="*/ 147602 w 732084"/>
              <a:gd name="connsiteY17" fmla="*/ 600357 h 783801"/>
              <a:gd name="connisteX18" fmla="*/ 179987 w 732084"/>
              <a:gd name="connsiteY18" fmla="*/ 665127 h 783801"/>
              <a:gd name="connisteX19" fmla="*/ 244757 w 732084"/>
              <a:gd name="connsiteY19" fmla="*/ 713387 h 783801"/>
              <a:gd name="connisteX20" fmla="*/ 309527 w 732084"/>
              <a:gd name="connsiteY20" fmla="*/ 745772 h 783801"/>
              <a:gd name="connisteX21" fmla="*/ 373662 w 732084"/>
              <a:gd name="connsiteY21" fmla="*/ 761647 h 783801"/>
              <a:gd name="connisteX22" fmla="*/ 438432 w 732084"/>
              <a:gd name="connsiteY22" fmla="*/ 778157 h 783801"/>
              <a:gd name="connisteX23" fmla="*/ 519077 w 732084"/>
              <a:gd name="connsiteY23" fmla="*/ 778157 h 783801"/>
              <a:gd name="connisteX24" fmla="*/ 583847 w 732084"/>
              <a:gd name="connsiteY24" fmla="*/ 778157 h 783801"/>
              <a:gd name="connisteX25" fmla="*/ 632107 w 732084"/>
              <a:gd name="connsiteY25" fmla="*/ 713387 h 783801"/>
              <a:gd name="connisteX26" fmla="*/ 680367 w 732084"/>
              <a:gd name="connsiteY26" fmla="*/ 648617 h 783801"/>
              <a:gd name="connisteX27" fmla="*/ 696877 w 732084"/>
              <a:gd name="connsiteY27" fmla="*/ 567972 h 783801"/>
              <a:gd name="connisteX28" fmla="*/ 712752 w 732084"/>
              <a:gd name="connsiteY28" fmla="*/ 503202 h 783801"/>
              <a:gd name="connisteX29" fmla="*/ 729262 w 732084"/>
              <a:gd name="connsiteY29" fmla="*/ 439067 h 783801"/>
              <a:gd name="connisteX30" fmla="*/ 729262 w 732084"/>
              <a:gd name="connsiteY30" fmla="*/ 374297 h 783801"/>
              <a:gd name="connisteX31" fmla="*/ 729262 w 732084"/>
              <a:gd name="connsiteY31" fmla="*/ 309527 h 783801"/>
              <a:gd name="connisteX32" fmla="*/ 696877 w 732084"/>
              <a:gd name="connsiteY32" fmla="*/ 228882 h 783801"/>
              <a:gd name="connisteX33" fmla="*/ 632107 w 732084"/>
              <a:gd name="connsiteY33" fmla="*/ 213007 h 7838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</a:cxnLst>
            <a:rect l="l" t="t" r="r" b="b"/>
            <a:pathLst>
              <a:path w="732084" h="783802">
                <a:moveTo>
                  <a:pt x="632107" y="196497"/>
                </a:moveTo>
                <a:cubicBezTo>
                  <a:pt x="623852" y="184432"/>
                  <a:pt x="606707" y="155222"/>
                  <a:pt x="583847" y="132362"/>
                </a:cubicBezTo>
                <a:cubicBezTo>
                  <a:pt x="560987" y="109502"/>
                  <a:pt x="545112" y="99977"/>
                  <a:pt x="519077" y="83467"/>
                </a:cubicBezTo>
                <a:cubicBezTo>
                  <a:pt x="493042" y="66957"/>
                  <a:pt x="480977" y="60607"/>
                  <a:pt x="454942" y="51082"/>
                </a:cubicBezTo>
                <a:cubicBezTo>
                  <a:pt x="428907" y="41557"/>
                  <a:pt x="422557" y="41557"/>
                  <a:pt x="390172" y="35207"/>
                </a:cubicBezTo>
                <a:cubicBezTo>
                  <a:pt x="357787" y="28857"/>
                  <a:pt x="328577" y="25682"/>
                  <a:pt x="293017" y="19332"/>
                </a:cubicBezTo>
                <a:cubicBezTo>
                  <a:pt x="257457" y="12982"/>
                  <a:pt x="241582" y="5997"/>
                  <a:pt x="212372" y="2822"/>
                </a:cubicBezTo>
                <a:cubicBezTo>
                  <a:pt x="183162" y="-353"/>
                  <a:pt x="173637" y="2822"/>
                  <a:pt x="147602" y="2822"/>
                </a:cubicBezTo>
                <a:cubicBezTo>
                  <a:pt x="121567" y="2822"/>
                  <a:pt x="109502" y="-3528"/>
                  <a:pt x="83467" y="2822"/>
                </a:cubicBezTo>
                <a:cubicBezTo>
                  <a:pt x="57432" y="9172"/>
                  <a:pt x="34572" y="15522"/>
                  <a:pt x="18697" y="35207"/>
                </a:cubicBezTo>
                <a:cubicBezTo>
                  <a:pt x="2822" y="54892"/>
                  <a:pt x="5997" y="70767"/>
                  <a:pt x="2822" y="99977"/>
                </a:cubicBezTo>
                <a:cubicBezTo>
                  <a:pt x="-353" y="129187"/>
                  <a:pt x="2822" y="151412"/>
                  <a:pt x="2822" y="180622"/>
                </a:cubicBezTo>
                <a:cubicBezTo>
                  <a:pt x="2822" y="209832"/>
                  <a:pt x="2822" y="216182"/>
                  <a:pt x="2822" y="245392"/>
                </a:cubicBezTo>
                <a:cubicBezTo>
                  <a:pt x="2822" y="274602"/>
                  <a:pt x="-3528" y="296827"/>
                  <a:pt x="2822" y="326037"/>
                </a:cubicBezTo>
                <a:cubicBezTo>
                  <a:pt x="9172" y="355247"/>
                  <a:pt x="16157" y="364137"/>
                  <a:pt x="35207" y="390172"/>
                </a:cubicBezTo>
                <a:cubicBezTo>
                  <a:pt x="54257" y="416207"/>
                  <a:pt x="77117" y="428907"/>
                  <a:pt x="99342" y="454942"/>
                </a:cubicBezTo>
                <a:cubicBezTo>
                  <a:pt x="121567" y="480977"/>
                  <a:pt x="138077" y="490502"/>
                  <a:pt x="147602" y="519712"/>
                </a:cubicBezTo>
                <a:cubicBezTo>
                  <a:pt x="157127" y="548922"/>
                  <a:pt x="141252" y="571147"/>
                  <a:pt x="147602" y="600357"/>
                </a:cubicBezTo>
                <a:cubicBezTo>
                  <a:pt x="153952" y="629567"/>
                  <a:pt x="160302" y="642267"/>
                  <a:pt x="179987" y="665127"/>
                </a:cubicBezTo>
                <a:cubicBezTo>
                  <a:pt x="199672" y="687987"/>
                  <a:pt x="218722" y="697512"/>
                  <a:pt x="244757" y="713387"/>
                </a:cubicBezTo>
                <a:cubicBezTo>
                  <a:pt x="270792" y="729262"/>
                  <a:pt x="283492" y="736247"/>
                  <a:pt x="309527" y="745772"/>
                </a:cubicBezTo>
                <a:cubicBezTo>
                  <a:pt x="335562" y="755297"/>
                  <a:pt x="347627" y="755297"/>
                  <a:pt x="373662" y="761647"/>
                </a:cubicBezTo>
                <a:cubicBezTo>
                  <a:pt x="399697" y="767997"/>
                  <a:pt x="409222" y="774982"/>
                  <a:pt x="438432" y="778157"/>
                </a:cubicBezTo>
                <a:cubicBezTo>
                  <a:pt x="467642" y="781332"/>
                  <a:pt x="489867" y="778157"/>
                  <a:pt x="519077" y="778157"/>
                </a:cubicBezTo>
                <a:cubicBezTo>
                  <a:pt x="548287" y="778157"/>
                  <a:pt x="560987" y="790857"/>
                  <a:pt x="583847" y="778157"/>
                </a:cubicBezTo>
                <a:cubicBezTo>
                  <a:pt x="606707" y="765457"/>
                  <a:pt x="613057" y="739422"/>
                  <a:pt x="632107" y="713387"/>
                </a:cubicBezTo>
                <a:cubicBezTo>
                  <a:pt x="651157" y="687352"/>
                  <a:pt x="667667" y="677827"/>
                  <a:pt x="680367" y="648617"/>
                </a:cubicBezTo>
                <a:cubicBezTo>
                  <a:pt x="693067" y="619407"/>
                  <a:pt x="690527" y="597182"/>
                  <a:pt x="696877" y="567972"/>
                </a:cubicBezTo>
                <a:cubicBezTo>
                  <a:pt x="703227" y="538762"/>
                  <a:pt x="706402" y="529237"/>
                  <a:pt x="712752" y="503202"/>
                </a:cubicBezTo>
                <a:cubicBezTo>
                  <a:pt x="719102" y="477167"/>
                  <a:pt x="726087" y="465102"/>
                  <a:pt x="729262" y="439067"/>
                </a:cubicBezTo>
                <a:cubicBezTo>
                  <a:pt x="732437" y="413032"/>
                  <a:pt x="729262" y="400332"/>
                  <a:pt x="729262" y="374297"/>
                </a:cubicBezTo>
                <a:cubicBezTo>
                  <a:pt x="729262" y="348262"/>
                  <a:pt x="735612" y="338737"/>
                  <a:pt x="729262" y="309527"/>
                </a:cubicBezTo>
                <a:cubicBezTo>
                  <a:pt x="722912" y="280317"/>
                  <a:pt x="716562" y="247932"/>
                  <a:pt x="696877" y="228882"/>
                </a:cubicBezTo>
                <a:cubicBezTo>
                  <a:pt x="677192" y="209832"/>
                  <a:pt x="644172" y="214277"/>
                  <a:pt x="632107" y="213007"/>
                </a:cubicBezTo>
              </a:path>
            </a:pathLst>
          </a:custGeom>
          <a:solidFill>
            <a:srgbClr val="ED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0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任意多边形 4"/>
          <p:cNvSpPr/>
          <p:nvPr/>
        </p:nvSpPr>
        <p:spPr>
          <a:xfrm>
            <a:off x="536575" y="723900"/>
            <a:ext cx="732155" cy="783590"/>
          </a:xfrm>
          <a:custGeom>
            <a:avLst/>
            <a:gdLst>
              <a:gd name="connisteX0" fmla="*/ 632107 w 732084"/>
              <a:gd name="connsiteY0" fmla="*/ 196497 h 783801"/>
              <a:gd name="connisteX1" fmla="*/ 583847 w 732084"/>
              <a:gd name="connsiteY1" fmla="*/ 132362 h 783801"/>
              <a:gd name="connisteX2" fmla="*/ 519077 w 732084"/>
              <a:gd name="connsiteY2" fmla="*/ 83467 h 783801"/>
              <a:gd name="connisteX3" fmla="*/ 454942 w 732084"/>
              <a:gd name="connsiteY3" fmla="*/ 51082 h 783801"/>
              <a:gd name="connisteX4" fmla="*/ 390172 w 732084"/>
              <a:gd name="connsiteY4" fmla="*/ 35207 h 783801"/>
              <a:gd name="connisteX5" fmla="*/ 293017 w 732084"/>
              <a:gd name="connsiteY5" fmla="*/ 19332 h 783801"/>
              <a:gd name="connisteX6" fmla="*/ 212372 w 732084"/>
              <a:gd name="connsiteY6" fmla="*/ 2822 h 783801"/>
              <a:gd name="connisteX7" fmla="*/ 147602 w 732084"/>
              <a:gd name="connsiteY7" fmla="*/ 2822 h 783801"/>
              <a:gd name="connisteX8" fmla="*/ 83467 w 732084"/>
              <a:gd name="connsiteY8" fmla="*/ 2822 h 783801"/>
              <a:gd name="connisteX9" fmla="*/ 18697 w 732084"/>
              <a:gd name="connsiteY9" fmla="*/ 35207 h 783801"/>
              <a:gd name="connisteX10" fmla="*/ 2822 w 732084"/>
              <a:gd name="connsiteY10" fmla="*/ 99977 h 783801"/>
              <a:gd name="connisteX11" fmla="*/ 2822 w 732084"/>
              <a:gd name="connsiteY11" fmla="*/ 180622 h 783801"/>
              <a:gd name="connisteX12" fmla="*/ 2822 w 732084"/>
              <a:gd name="connsiteY12" fmla="*/ 245392 h 783801"/>
              <a:gd name="connisteX13" fmla="*/ 2822 w 732084"/>
              <a:gd name="connsiteY13" fmla="*/ 326037 h 783801"/>
              <a:gd name="connisteX14" fmla="*/ 35207 w 732084"/>
              <a:gd name="connsiteY14" fmla="*/ 390172 h 783801"/>
              <a:gd name="connisteX15" fmla="*/ 99342 w 732084"/>
              <a:gd name="connsiteY15" fmla="*/ 454942 h 783801"/>
              <a:gd name="connisteX16" fmla="*/ 147602 w 732084"/>
              <a:gd name="connsiteY16" fmla="*/ 519712 h 783801"/>
              <a:gd name="connisteX17" fmla="*/ 147602 w 732084"/>
              <a:gd name="connsiteY17" fmla="*/ 600357 h 783801"/>
              <a:gd name="connisteX18" fmla="*/ 179987 w 732084"/>
              <a:gd name="connsiteY18" fmla="*/ 665127 h 783801"/>
              <a:gd name="connisteX19" fmla="*/ 244757 w 732084"/>
              <a:gd name="connsiteY19" fmla="*/ 713387 h 783801"/>
              <a:gd name="connisteX20" fmla="*/ 309527 w 732084"/>
              <a:gd name="connsiteY20" fmla="*/ 745772 h 783801"/>
              <a:gd name="connisteX21" fmla="*/ 373662 w 732084"/>
              <a:gd name="connsiteY21" fmla="*/ 761647 h 783801"/>
              <a:gd name="connisteX22" fmla="*/ 438432 w 732084"/>
              <a:gd name="connsiteY22" fmla="*/ 778157 h 783801"/>
              <a:gd name="connisteX23" fmla="*/ 519077 w 732084"/>
              <a:gd name="connsiteY23" fmla="*/ 778157 h 783801"/>
              <a:gd name="connisteX24" fmla="*/ 583847 w 732084"/>
              <a:gd name="connsiteY24" fmla="*/ 778157 h 783801"/>
              <a:gd name="connisteX25" fmla="*/ 632107 w 732084"/>
              <a:gd name="connsiteY25" fmla="*/ 713387 h 783801"/>
              <a:gd name="connisteX26" fmla="*/ 680367 w 732084"/>
              <a:gd name="connsiteY26" fmla="*/ 648617 h 783801"/>
              <a:gd name="connisteX27" fmla="*/ 696877 w 732084"/>
              <a:gd name="connsiteY27" fmla="*/ 567972 h 783801"/>
              <a:gd name="connisteX28" fmla="*/ 712752 w 732084"/>
              <a:gd name="connsiteY28" fmla="*/ 503202 h 783801"/>
              <a:gd name="connisteX29" fmla="*/ 729262 w 732084"/>
              <a:gd name="connsiteY29" fmla="*/ 439067 h 783801"/>
              <a:gd name="connisteX30" fmla="*/ 729262 w 732084"/>
              <a:gd name="connsiteY30" fmla="*/ 374297 h 783801"/>
              <a:gd name="connisteX31" fmla="*/ 729262 w 732084"/>
              <a:gd name="connsiteY31" fmla="*/ 309527 h 783801"/>
              <a:gd name="connisteX32" fmla="*/ 696877 w 732084"/>
              <a:gd name="connsiteY32" fmla="*/ 228882 h 783801"/>
              <a:gd name="connisteX33" fmla="*/ 632107 w 732084"/>
              <a:gd name="connsiteY33" fmla="*/ 213007 h 7838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</a:cxnLst>
            <a:rect l="l" t="t" r="r" b="b"/>
            <a:pathLst>
              <a:path w="732084" h="783802">
                <a:moveTo>
                  <a:pt x="632107" y="196497"/>
                </a:moveTo>
                <a:cubicBezTo>
                  <a:pt x="623852" y="184432"/>
                  <a:pt x="606707" y="155222"/>
                  <a:pt x="583847" y="132362"/>
                </a:cubicBezTo>
                <a:cubicBezTo>
                  <a:pt x="560987" y="109502"/>
                  <a:pt x="545112" y="99977"/>
                  <a:pt x="519077" y="83467"/>
                </a:cubicBezTo>
                <a:cubicBezTo>
                  <a:pt x="493042" y="66957"/>
                  <a:pt x="480977" y="60607"/>
                  <a:pt x="454942" y="51082"/>
                </a:cubicBezTo>
                <a:cubicBezTo>
                  <a:pt x="428907" y="41557"/>
                  <a:pt x="422557" y="41557"/>
                  <a:pt x="390172" y="35207"/>
                </a:cubicBezTo>
                <a:cubicBezTo>
                  <a:pt x="357787" y="28857"/>
                  <a:pt x="328577" y="25682"/>
                  <a:pt x="293017" y="19332"/>
                </a:cubicBezTo>
                <a:cubicBezTo>
                  <a:pt x="257457" y="12982"/>
                  <a:pt x="241582" y="5997"/>
                  <a:pt x="212372" y="2822"/>
                </a:cubicBezTo>
                <a:cubicBezTo>
                  <a:pt x="183162" y="-353"/>
                  <a:pt x="173637" y="2822"/>
                  <a:pt x="147602" y="2822"/>
                </a:cubicBezTo>
                <a:cubicBezTo>
                  <a:pt x="121567" y="2822"/>
                  <a:pt x="109502" y="-3528"/>
                  <a:pt x="83467" y="2822"/>
                </a:cubicBezTo>
                <a:cubicBezTo>
                  <a:pt x="57432" y="9172"/>
                  <a:pt x="34572" y="15522"/>
                  <a:pt x="18697" y="35207"/>
                </a:cubicBezTo>
                <a:cubicBezTo>
                  <a:pt x="2822" y="54892"/>
                  <a:pt x="5997" y="70767"/>
                  <a:pt x="2822" y="99977"/>
                </a:cubicBezTo>
                <a:cubicBezTo>
                  <a:pt x="-353" y="129187"/>
                  <a:pt x="2822" y="151412"/>
                  <a:pt x="2822" y="180622"/>
                </a:cubicBezTo>
                <a:cubicBezTo>
                  <a:pt x="2822" y="209832"/>
                  <a:pt x="2822" y="216182"/>
                  <a:pt x="2822" y="245392"/>
                </a:cubicBezTo>
                <a:cubicBezTo>
                  <a:pt x="2822" y="274602"/>
                  <a:pt x="-3528" y="296827"/>
                  <a:pt x="2822" y="326037"/>
                </a:cubicBezTo>
                <a:cubicBezTo>
                  <a:pt x="9172" y="355247"/>
                  <a:pt x="16157" y="364137"/>
                  <a:pt x="35207" y="390172"/>
                </a:cubicBezTo>
                <a:cubicBezTo>
                  <a:pt x="54257" y="416207"/>
                  <a:pt x="77117" y="428907"/>
                  <a:pt x="99342" y="454942"/>
                </a:cubicBezTo>
                <a:cubicBezTo>
                  <a:pt x="121567" y="480977"/>
                  <a:pt x="138077" y="490502"/>
                  <a:pt x="147602" y="519712"/>
                </a:cubicBezTo>
                <a:cubicBezTo>
                  <a:pt x="157127" y="548922"/>
                  <a:pt x="141252" y="571147"/>
                  <a:pt x="147602" y="600357"/>
                </a:cubicBezTo>
                <a:cubicBezTo>
                  <a:pt x="153952" y="629567"/>
                  <a:pt x="160302" y="642267"/>
                  <a:pt x="179987" y="665127"/>
                </a:cubicBezTo>
                <a:cubicBezTo>
                  <a:pt x="199672" y="687987"/>
                  <a:pt x="218722" y="697512"/>
                  <a:pt x="244757" y="713387"/>
                </a:cubicBezTo>
                <a:cubicBezTo>
                  <a:pt x="270792" y="729262"/>
                  <a:pt x="283492" y="736247"/>
                  <a:pt x="309527" y="745772"/>
                </a:cubicBezTo>
                <a:cubicBezTo>
                  <a:pt x="335562" y="755297"/>
                  <a:pt x="347627" y="755297"/>
                  <a:pt x="373662" y="761647"/>
                </a:cubicBezTo>
                <a:cubicBezTo>
                  <a:pt x="399697" y="767997"/>
                  <a:pt x="409222" y="774982"/>
                  <a:pt x="438432" y="778157"/>
                </a:cubicBezTo>
                <a:cubicBezTo>
                  <a:pt x="467642" y="781332"/>
                  <a:pt x="489867" y="778157"/>
                  <a:pt x="519077" y="778157"/>
                </a:cubicBezTo>
                <a:cubicBezTo>
                  <a:pt x="548287" y="778157"/>
                  <a:pt x="560987" y="790857"/>
                  <a:pt x="583847" y="778157"/>
                </a:cubicBezTo>
                <a:cubicBezTo>
                  <a:pt x="606707" y="765457"/>
                  <a:pt x="613057" y="739422"/>
                  <a:pt x="632107" y="713387"/>
                </a:cubicBezTo>
                <a:cubicBezTo>
                  <a:pt x="651157" y="687352"/>
                  <a:pt x="667667" y="677827"/>
                  <a:pt x="680367" y="648617"/>
                </a:cubicBezTo>
                <a:cubicBezTo>
                  <a:pt x="693067" y="619407"/>
                  <a:pt x="690527" y="597182"/>
                  <a:pt x="696877" y="567972"/>
                </a:cubicBezTo>
                <a:cubicBezTo>
                  <a:pt x="703227" y="538762"/>
                  <a:pt x="706402" y="529237"/>
                  <a:pt x="712752" y="503202"/>
                </a:cubicBezTo>
                <a:cubicBezTo>
                  <a:pt x="719102" y="477167"/>
                  <a:pt x="726087" y="465102"/>
                  <a:pt x="729262" y="439067"/>
                </a:cubicBezTo>
                <a:cubicBezTo>
                  <a:pt x="732437" y="413032"/>
                  <a:pt x="729262" y="400332"/>
                  <a:pt x="729262" y="374297"/>
                </a:cubicBezTo>
                <a:cubicBezTo>
                  <a:pt x="729262" y="348262"/>
                  <a:pt x="735612" y="338737"/>
                  <a:pt x="729262" y="309527"/>
                </a:cubicBezTo>
                <a:cubicBezTo>
                  <a:pt x="722912" y="280317"/>
                  <a:pt x="716562" y="247932"/>
                  <a:pt x="696877" y="228882"/>
                </a:cubicBezTo>
                <a:cubicBezTo>
                  <a:pt x="677192" y="209832"/>
                  <a:pt x="644172" y="214277"/>
                  <a:pt x="632107" y="213007"/>
                </a:cubicBezTo>
              </a:path>
            </a:pathLst>
          </a:custGeom>
          <a:solidFill>
            <a:srgbClr val="ED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932380"/>
            <a:ext cx="10852237" cy="648000"/>
          </a:xfrm>
        </p:spPr>
        <p:txBody>
          <a:bodyPr/>
          <a:p>
            <a:r>
              <a:rPr lang="zh-CN" altLang="en-US">
                <a:solidFill>
                  <a:schemeClr val="bg1"/>
                </a:solidFill>
              </a:rPr>
              <a:t>抖音好物榜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925" y="1760220"/>
            <a:ext cx="10852150" cy="4208145"/>
          </a:xfrm>
        </p:spPr>
        <p:txBody>
          <a:bodyPr/>
          <a:p>
            <a:r>
              <a:rPr lang="zh-CN" altLang="en-US" b="1">
                <a:solidFill>
                  <a:schemeClr val="bg1"/>
                </a:solidFill>
              </a:rPr>
              <a:t>男士消费力量在抖音崛起，建议商家加速入局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分析抖音近一个月内上榜好物，多来自于5大品类，分别是：精品女装、食品饮料、家居/ 家纺/家装/厨具、鞋包饰品及生活用品，5大品类占比上榜产品的62.85%。这与抖音女性用户占比较多，活跃用户中女性占比更多不无关系。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但相较7月、8月，个人护理、香水彩妆类商品在好物榜上的上榜几率降低，相反，潮流男装、手机/数码硬件、汽车用品类商品热度大幅提升。从侧面可验证：男士消费力   量在抖音崛起，因此建议：主打男士消费的品类/商品可加速入局抖音</a:t>
            </a:r>
            <a:endParaRPr lang="zh-CN" altLang="en-US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200元是抖音用户冲动消费的“刹车线”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0-50元的商品占比最高 ， 其次是 50-100 元 、100-200元的产品。说明：200元是用户冲动消费的刹车线。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439420" y="3536315"/>
            <a:ext cx="7105650" cy="2101850"/>
            <a:chOff x="178" y="5473"/>
            <a:chExt cx="11190" cy="3310"/>
          </a:xfrm>
          <a:solidFill>
            <a:srgbClr val="E02E29"/>
          </a:solidFill>
        </p:grpSpPr>
        <p:sp>
          <p:nvSpPr>
            <p:cNvPr id="10" name="矩形 9"/>
            <p:cNvSpPr/>
            <p:nvPr/>
          </p:nvSpPr>
          <p:spPr>
            <a:xfrm>
              <a:off x="178" y="5473"/>
              <a:ext cx="11190" cy="1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178" y="6099"/>
              <a:ext cx="11190" cy="1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178" y="6725"/>
              <a:ext cx="11190" cy="1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178" y="7351"/>
              <a:ext cx="11190" cy="1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178" y="7977"/>
              <a:ext cx="11190" cy="1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178" y="8603"/>
              <a:ext cx="11190" cy="1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534785" y="772160"/>
            <a:ext cx="4742180" cy="5694680"/>
            <a:chOff x="10291" y="1216"/>
            <a:chExt cx="7468" cy="8968"/>
          </a:xfrm>
        </p:grpSpPr>
        <p:sp>
          <p:nvSpPr>
            <p:cNvPr id="4" name="平行四边形 3"/>
            <p:cNvSpPr/>
            <p:nvPr/>
          </p:nvSpPr>
          <p:spPr>
            <a:xfrm>
              <a:off x="10291" y="1216"/>
              <a:ext cx="6865" cy="8365"/>
            </a:xfrm>
            <a:prstGeom prst="parallelogram">
              <a:avLst/>
            </a:prstGeom>
            <a:pattFill prst="lgGrid">
              <a:fgClr>
                <a:srgbClr val="E02E29"/>
              </a:fgClr>
              <a:bgClr>
                <a:srgbClr val="311197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平行四边形 5"/>
            <p:cNvSpPr/>
            <p:nvPr/>
          </p:nvSpPr>
          <p:spPr>
            <a:xfrm>
              <a:off x="10895" y="1820"/>
              <a:ext cx="6865" cy="8365"/>
            </a:xfrm>
            <a:prstGeom prst="parallelogram">
              <a:avLst/>
            </a:prstGeom>
            <a:solidFill>
              <a:srgbClr val="E02E29"/>
            </a:solidFill>
            <a:ln>
              <a:noFill/>
            </a:ln>
            <a:effectLst>
              <a:outerShdw blurRad="88900" dist="165100" dir="8100000" algn="tr" rotWithShape="0">
                <a:prstClr val="black">
                  <a:alpha val="9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8948420" y="4380865"/>
            <a:ext cx="2777490" cy="2277745"/>
            <a:chOff x="14092" y="6893"/>
            <a:chExt cx="4374" cy="3587"/>
          </a:xfrm>
        </p:grpSpPr>
        <p:sp>
          <p:nvSpPr>
            <p:cNvPr id="31" name="文本框 30"/>
            <p:cNvSpPr txBox="1"/>
            <p:nvPr/>
          </p:nvSpPr>
          <p:spPr>
            <a:xfrm>
              <a:off x="14092" y="9174"/>
              <a:ext cx="4375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dist"/>
              <a:r>
                <a:rPr lang="zh-CN" altLang="en-US" sz="2400">
                  <a:ln w="19050">
                    <a:solidFill>
                      <a:schemeClr val="bg1"/>
                    </a:solidFill>
                  </a:ln>
                  <a:noFill/>
                  <a:latin typeface="庞门正道标题体" panose="02010600030101010101" charset="-122"/>
                  <a:ea typeface="庞门正道标题体" panose="02010600030101010101" charset="-122"/>
                </a:rPr>
                <a:t>RESEARCH REPORT</a:t>
              </a:r>
              <a:endParaRPr lang="zh-CN" altLang="en-US" sz="2400">
                <a:ln w="19050">
                  <a:solidFill>
                    <a:schemeClr val="bg1"/>
                  </a:solidFill>
                </a:ln>
                <a:noFill/>
                <a:latin typeface="庞门正道标题体" panose="02010600030101010101" charset="-122"/>
                <a:ea typeface="庞门正道标题体" panose="02010600030101010101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4092" y="8032"/>
              <a:ext cx="4375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dist"/>
              <a:r>
                <a:rPr lang="zh-CN" altLang="en-US" sz="2400">
                  <a:ln w="19050">
                    <a:solidFill>
                      <a:schemeClr val="bg1"/>
                    </a:solidFill>
                  </a:ln>
                  <a:noFill/>
                  <a:latin typeface="庞门正道标题体" panose="02010600030101010101" charset="-122"/>
                  <a:ea typeface="庞门正道标题体" panose="02010600030101010101" charset="-122"/>
                </a:rPr>
                <a:t>RESEARCH REPORT</a:t>
              </a:r>
              <a:endParaRPr lang="zh-CN" altLang="en-US" sz="2400">
                <a:ln w="19050">
                  <a:solidFill>
                    <a:schemeClr val="bg1"/>
                  </a:solidFill>
                </a:ln>
                <a:noFill/>
                <a:latin typeface="庞门正道标题体" panose="02010600030101010101" charset="-122"/>
                <a:ea typeface="庞门正道标题体" panose="02010600030101010101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4092" y="6893"/>
              <a:ext cx="4375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dist"/>
              <a:r>
                <a:rPr lang="zh-CN" altLang="en-US" sz="2400">
                  <a:ln w="19050">
                    <a:solidFill>
                      <a:schemeClr val="bg1"/>
                    </a:solidFill>
                  </a:ln>
                  <a:noFill/>
                  <a:latin typeface="庞门正道标题体" panose="02010600030101010101" charset="-122"/>
                  <a:ea typeface="庞门正道标题体" panose="02010600030101010101" charset="-122"/>
                </a:rPr>
                <a:t>RESEARCH REPORT</a:t>
              </a:r>
              <a:endParaRPr lang="zh-CN" altLang="en-US" sz="2400">
                <a:ln w="19050">
                  <a:solidFill>
                    <a:schemeClr val="bg1"/>
                  </a:solidFill>
                </a:ln>
                <a:noFill/>
                <a:latin typeface="庞门正道标题体" panose="02010600030101010101" charset="-122"/>
                <a:ea typeface="庞门正道标题体" panose="02010600030101010101" charset="-122"/>
              </a:endParaRPr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616825" y="3281045"/>
            <a:ext cx="4948555" cy="624840"/>
          </a:xfrm>
          <a:scene3d>
            <a:camera prst="orthographicFront">
              <a:rot lat="0" lon="1200000" rev="0"/>
            </a:camera>
            <a:lightRig rig="brightRoom" dir="t">
              <a:rot lat="0" lon="0" rev="1200000"/>
            </a:lightRig>
          </a:scene3d>
          <a:sp3d prstMaterial="matte"/>
        </p:spPr>
        <p:txBody>
          <a:bodyPr>
            <a:scene3d>
              <a:camera prst="orthographicFront">
                <a:rot lat="0" lon="1200000" rev="0"/>
              </a:camera>
              <a:lightRig rig="threePt" dir="t">
                <a:rot lat="0" lon="0" rev="2400000"/>
              </a:lightRig>
            </a:scene3d>
            <a:sp3d extrusionH="254000">
              <a:extrusionClr>
                <a:srgbClr val="311197"/>
              </a:extrusionClr>
            </a:sp3d>
          </a:bodyPr>
          <a:lstStyle/>
          <a:p>
            <a:r>
              <a:rPr lang="zh-CN" altLang="en-US" sz="4000" spc="120">
                <a:solidFill>
                  <a:schemeClr val="bg1"/>
                </a:solidFill>
                <a:sym typeface="+mn-ea"/>
              </a:rPr>
              <a:t>抖音</a:t>
            </a:r>
            <a:r>
              <a:rPr sz="4000" spc="120">
                <a:solidFill>
                  <a:schemeClr val="bg1"/>
                </a:solidFill>
                <a:sym typeface="+mn-ea"/>
              </a:rPr>
              <a:t>商品浏览榜</a:t>
            </a:r>
            <a:br>
              <a:rPr lang="zh-CN" altLang="en-US" sz="4000" spc="120">
                <a:solidFill>
                  <a:schemeClr val="bg1"/>
                </a:solidFill>
                <a:cs typeface="+mj-lt"/>
                <a:sym typeface="+mn-ea"/>
              </a:rPr>
            </a:br>
            <a:endParaRPr lang="zh-CN" altLang="en-US" sz="4000" spc="120">
              <a:solidFill>
                <a:schemeClr val="bg1"/>
              </a:solidFill>
              <a:cs typeface="+mj-lt"/>
              <a:sym typeface="+mn-ea"/>
            </a:endParaRPr>
          </a:p>
        </p:txBody>
      </p:sp>
      <p:sp>
        <p:nvSpPr>
          <p:cNvPr id="14" name="标题 4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7493635" y="1387475"/>
            <a:ext cx="4948555" cy="521970"/>
          </a:xfrm>
          <a:scene3d>
            <a:camera prst="orthographicFront">
              <a:rot lat="0" lon="1200000" rev="0"/>
            </a:camera>
            <a:lightRig rig="brightRoom" dir="t">
              <a:rot lat="0" lon="0" rev="1200000"/>
            </a:lightRig>
          </a:scene3d>
          <a:sp3d prstMaterial="matte"/>
        </p:spPr>
        <p:txBody>
          <a:bodyPr>
            <a:scene3d>
              <a:camera prst="orthographicFront">
                <a:rot lat="0" lon="1200000" rev="0"/>
              </a:camera>
              <a:lightRig rig="threePt" dir="t">
                <a:rot lat="0" lon="0" rev="2400000"/>
              </a:lightRig>
            </a:scene3d>
            <a:sp3d extrusionH="254000">
              <a:extrusionClr>
                <a:srgbClr val="311197"/>
              </a:extrusionClr>
            </a:sp3d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800" b="1" u="none" strike="noStrike" kern="1200" cap="none" spc="200" normalizeH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3800" spc="120">
                <a:solidFill>
                  <a:schemeClr val="bg1"/>
                </a:solidFill>
                <a:cs typeface="+mj-lt"/>
                <a:sym typeface="+mn-ea"/>
              </a:rPr>
              <a:t>03</a:t>
            </a:r>
            <a:br>
              <a:rPr lang="zh-CN" altLang="en-US" sz="13800" spc="120">
                <a:solidFill>
                  <a:schemeClr val="bg1"/>
                </a:solidFill>
                <a:cs typeface="+mj-lt"/>
                <a:sym typeface="+mn-ea"/>
              </a:rPr>
            </a:br>
            <a:endParaRPr lang="zh-CN" altLang="en-US" sz="13800" spc="120">
              <a:solidFill>
                <a:schemeClr val="bg1"/>
              </a:solidFill>
              <a:cs typeface="+mj-lt"/>
              <a:sym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378460" y="722630"/>
            <a:ext cx="3624580" cy="2354580"/>
            <a:chOff x="596" y="1138"/>
            <a:chExt cx="5708" cy="3708"/>
          </a:xfrm>
        </p:grpSpPr>
        <p:pic>
          <p:nvPicPr>
            <p:cNvPr id="12" name="图片 11" descr="3634290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0940000">
              <a:off x="1012" y="1138"/>
              <a:ext cx="3709" cy="3709"/>
            </a:xfrm>
            <a:prstGeom prst="rect">
              <a:avLst/>
            </a:prstGeom>
          </p:spPr>
        </p:pic>
        <p:sp>
          <p:nvSpPr>
            <p:cNvPr id="16" name="标题 1"/>
            <p:cNvSpPr>
              <a:spLocks noGrp="1"/>
            </p:cNvSpPr>
            <p:nvPr>
              <p:custDataLst>
                <p:tags r:id="rId6"/>
              </p:custDataLst>
            </p:nvPr>
          </p:nvSpPr>
          <p:spPr>
            <a:xfrm rot="21240000">
              <a:off x="596" y="1888"/>
              <a:ext cx="5709" cy="1416"/>
            </a:xfrm>
          </p:spPr>
          <p:txBody>
            <a:bodyPr>
              <a:scene3d>
                <a:camera prst="orthographicFront">
                  <a:rot lat="60000" lon="19200000" rev="0"/>
                </a:camera>
                <a:lightRig rig="threePt" dir="t"/>
              </a:scene3d>
              <a:sp3d extrusionH="158750" prstMaterial="matte">
                <a:extrusionClr>
                  <a:srgbClr val="E02E29"/>
                </a:extrusionClr>
              </a:sp3d>
            </a:bodyPr>
            <a:lstStyle>
              <a:lvl1pPr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800" b="1" u="none" strike="noStrike" kern="1200" cap="none" spc="200" normalizeH="0">
                  <a:solidFill>
                    <a:schemeClr val="tx1"/>
                  </a:solidFill>
                  <a:uFillTx/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80000"/>
                </a:lnSpc>
              </a:pPr>
              <a:r>
                <a:rPr lang="zh-CN" altLang="en-US" sz="4400">
                  <a:solidFill>
                    <a:schemeClr val="bg1"/>
                  </a:solidFill>
                  <a:latin typeface="庞门正道标题体" panose="02010600030101010101" charset="-122"/>
                  <a:ea typeface="庞门正道标题体" panose="02010600030101010101" charset="-122"/>
                  <a:sym typeface="+mn-ea"/>
                </a:rPr>
                <a:t>抖音</a:t>
              </a:r>
              <a:r>
                <a:rPr lang="zh-CN" altLang="en-US" sz="4400">
                  <a:solidFill>
                    <a:schemeClr val="bg1"/>
                  </a:solidFill>
                  <a:latin typeface="庞门正道标题体" panose="02010600030101010101" charset="-122"/>
                  <a:ea typeface="庞门正道标题体" panose="02010600030101010101" charset="-122"/>
                </a:rPr>
                <a:t>红人电商研究报告</a:t>
              </a:r>
              <a:endParaRPr lang="zh-CN" altLang="en-US" sz="4400">
                <a:solidFill>
                  <a:schemeClr val="bg1"/>
                </a:solidFill>
                <a:latin typeface="庞门正道标题体" panose="02010600030101010101" charset="-122"/>
                <a:ea typeface="庞门正道标题体" panose="02010600030101010101" charset="-122"/>
              </a:endParaRPr>
            </a:p>
          </p:txBody>
        </p:sp>
      </p:grpSp>
      <p:pic>
        <p:nvPicPr>
          <p:cNvPr id="2" name="图片 1" descr="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39420" y="766445"/>
            <a:ext cx="6478905" cy="5317490"/>
          </a:xfrm>
          <a:prstGeom prst="rect">
            <a:avLst/>
          </a:prstGeom>
        </p:spPr>
      </p:pic>
      <p:pic>
        <p:nvPicPr>
          <p:cNvPr id="8" name="图片 7" descr="图片1 拷贝2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769995" y="-930910"/>
            <a:ext cx="13152120" cy="7398385"/>
          </a:xfrm>
          <a:prstGeom prst="rect">
            <a:avLst/>
          </a:prstGeom>
        </p:spPr>
      </p:pic>
      <p:pic>
        <p:nvPicPr>
          <p:cNvPr id="15" name="图片 14" descr="图片1 拷贝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45" y="3905885"/>
            <a:ext cx="5577205" cy="3137535"/>
          </a:xfrm>
          <a:prstGeom prst="rect">
            <a:avLst/>
          </a:prstGeom>
        </p:spPr>
      </p:pic>
      <p:sp>
        <p:nvSpPr>
          <p:cNvPr id="9" name="任意多边形 8"/>
          <p:cNvSpPr/>
          <p:nvPr/>
        </p:nvSpPr>
        <p:spPr>
          <a:xfrm>
            <a:off x="2326640" y="4583430"/>
            <a:ext cx="732155" cy="783590"/>
          </a:xfrm>
          <a:custGeom>
            <a:avLst/>
            <a:gdLst>
              <a:gd name="connisteX0" fmla="*/ 632107 w 732084"/>
              <a:gd name="connsiteY0" fmla="*/ 196497 h 783801"/>
              <a:gd name="connisteX1" fmla="*/ 583847 w 732084"/>
              <a:gd name="connsiteY1" fmla="*/ 132362 h 783801"/>
              <a:gd name="connisteX2" fmla="*/ 519077 w 732084"/>
              <a:gd name="connsiteY2" fmla="*/ 83467 h 783801"/>
              <a:gd name="connisteX3" fmla="*/ 454942 w 732084"/>
              <a:gd name="connsiteY3" fmla="*/ 51082 h 783801"/>
              <a:gd name="connisteX4" fmla="*/ 390172 w 732084"/>
              <a:gd name="connsiteY4" fmla="*/ 35207 h 783801"/>
              <a:gd name="connisteX5" fmla="*/ 293017 w 732084"/>
              <a:gd name="connsiteY5" fmla="*/ 19332 h 783801"/>
              <a:gd name="connisteX6" fmla="*/ 212372 w 732084"/>
              <a:gd name="connsiteY6" fmla="*/ 2822 h 783801"/>
              <a:gd name="connisteX7" fmla="*/ 147602 w 732084"/>
              <a:gd name="connsiteY7" fmla="*/ 2822 h 783801"/>
              <a:gd name="connisteX8" fmla="*/ 83467 w 732084"/>
              <a:gd name="connsiteY8" fmla="*/ 2822 h 783801"/>
              <a:gd name="connisteX9" fmla="*/ 18697 w 732084"/>
              <a:gd name="connsiteY9" fmla="*/ 35207 h 783801"/>
              <a:gd name="connisteX10" fmla="*/ 2822 w 732084"/>
              <a:gd name="connsiteY10" fmla="*/ 99977 h 783801"/>
              <a:gd name="connisteX11" fmla="*/ 2822 w 732084"/>
              <a:gd name="connsiteY11" fmla="*/ 180622 h 783801"/>
              <a:gd name="connisteX12" fmla="*/ 2822 w 732084"/>
              <a:gd name="connsiteY12" fmla="*/ 245392 h 783801"/>
              <a:gd name="connisteX13" fmla="*/ 2822 w 732084"/>
              <a:gd name="connsiteY13" fmla="*/ 326037 h 783801"/>
              <a:gd name="connisteX14" fmla="*/ 35207 w 732084"/>
              <a:gd name="connsiteY14" fmla="*/ 390172 h 783801"/>
              <a:gd name="connisteX15" fmla="*/ 99342 w 732084"/>
              <a:gd name="connsiteY15" fmla="*/ 454942 h 783801"/>
              <a:gd name="connisteX16" fmla="*/ 147602 w 732084"/>
              <a:gd name="connsiteY16" fmla="*/ 519712 h 783801"/>
              <a:gd name="connisteX17" fmla="*/ 147602 w 732084"/>
              <a:gd name="connsiteY17" fmla="*/ 600357 h 783801"/>
              <a:gd name="connisteX18" fmla="*/ 179987 w 732084"/>
              <a:gd name="connsiteY18" fmla="*/ 665127 h 783801"/>
              <a:gd name="connisteX19" fmla="*/ 244757 w 732084"/>
              <a:gd name="connsiteY19" fmla="*/ 713387 h 783801"/>
              <a:gd name="connisteX20" fmla="*/ 309527 w 732084"/>
              <a:gd name="connsiteY20" fmla="*/ 745772 h 783801"/>
              <a:gd name="connisteX21" fmla="*/ 373662 w 732084"/>
              <a:gd name="connsiteY21" fmla="*/ 761647 h 783801"/>
              <a:gd name="connisteX22" fmla="*/ 438432 w 732084"/>
              <a:gd name="connsiteY22" fmla="*/ 778157 h 783801"/>
              <a:gd name="connisteX23" fmla="*/ 519077 w 732084"/>
              <a:gd name="connsiteY23" fmla="*/ 778157 h 783801"/>
              <a:gd name="connisteX24" fmla="*/ 583847 w 732084"/>
              <a:gd name="connsiteY24" fmla="*/ 778157 h 783801"/>
              <a:gd name="connisteX25" fmla="*/ 632107 w 732084"/>
              <a:gd name="connsiteY25" fmla="*/ 713387 h 783801"/>
              <a:gd name="connisteX26" fmla="*/ 680367 w 732084"/>
              <a:gd name="connsiteY26" fmla="*/ 648617 h 783801"/>
              <a:gd name="connisteX27" fmla="*/ 696877 w 732084"/>
              <a:gd name="connsiteY27" fmla="*/ 567972 h 783801"/>
              <a:gd name="connisteX28" fmla="*/ 712752 w 732084"/>
              <a:gd name="connsiteY28" fmla="*/ 503202 h 783801"/>
              <a:gd name="connisteX29" fmla="*/ 729262 w 732084"/>
              <a:gd name="connsiteY29" fmla="*/ 439067 h 783801"/>
              <a:gd name="connisteX30" fmla="*/ 729262 w 732084"/>
              <a:gd name="connsiteY30" fmla="*/ 374297 h 783801"/>
              <a:gd name="connisteX31" fmla="*/ 729262 w 732084"/>
              <a:gd name="connsiteY31" fmla="*/ 309527 h 783801"/>
              <a:gd name="connisteX32" fmla="*/ 696877 w 732084"/>
              <a:gd name="connsiteY32" fmla="*/ 228882 h 783801"/>
              <a:gd name="connisteX33" fmla="*/ 632107 w 732084"/>
              <a:gd name="connsiteY33" fmla="*/ 213007 h 7838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</a:cxnLst>
            <a:rect l="l" t="t" r="r" b="b"/>
            <a:pathLst>
              <a:path w="732084" h="783802">
                <a:moveTo>
                  <a:pt x="632107" y="196497"/>
                </a:moveTo>
                <a:cubicBezTo>
                  <a:pt x="623852" y="184432"/>
                  <a:pt x="606707" y="155222"/>
                  <a:pt x="583847" y="132362"/>
                </a:cubicBezTo>
                <a:cubicBezTo>
                  <a:pt x="560987" y="109502"/>
                  <a:pt x="545112" y="99977"/>
                  <a:pt x="519077" y="83467"/>
                </a:cubicBezTo>
                <a:cubicBezTo>
                  <a:pt x="493042" y="66957"/>
                  <a:pt x="480977" y="60607"/>
                  <a:pt x="454942" y="51082"/>
                </a:cubicBezTo>
                <a:cubicBezTo>
                  <a:pt x="428907" y="41557"/>
                  <a:pt x="422557" y="41557"/>
                  <a:pt x="390172" y="35207"/>
                </a:cubicBezTo>
                <a:cubicBezTo>
                  <a:pt x="357787" y="28857"/>
                  <a:pt x="328577" y="25682"/>
                  <a:pt x="293017" y="19332"/>
                </a:cubicBezTo>
                <a:cubicBezTo>
                  <a:pt x="257457" y="12982"/>
                  <a:pt x="241582" y="5997"/>
                  <a:pt x="212372" y="2822"/>
                </a:cubicBezTo>
                <a:cubicBezTo>
                  <a:pt x="183162" y="-353"/>
                  <a:pt x="173637" y="2822"/>
                  <a:pt x="147602" y="2822"/>
                </a:cubicBezTo>
                <a:cubicBezTo>
                  <a:pt x="121567" y="2822"/>
                  <a:pt x="109502" y="-3528"/>
                  <a:pt x="83467" y="2822"/>
                </a:cubicBezTo>
                <a:cubicBezTo>
                  <a:pt x="57432" y="9172"/>
                  <a:pt x="34572" y="15522"/>
                  <a:pt x="18697" y="35207"/>
                </a:cubicBezTo>
                <a:cubicBezTo>
                  <a:pt x="2822" y="54892"/>
                  <a:pt x="5997" y="70767"/>
                  <a:pt x="2822" y="99977"/>
                </a:cubicBezTo>
                <a:cubicBezTo>
                  <a:pt x="-353" y="129187"/>
                  <a:pt x="2822" y="151412"/>
                  <a:pt x="2822" y="180622"/>
                </a:cubicBezTo>
                <a:cubicBezTo>
                  <a:pt x="2822" y="209832"/>
                  <a:pt x="2822" y="216182"/>
                  <a:pt x="2822" y="245392"/>
                </a:cubicBezTo>
                <a:cubicBezTo>
                  <a:pt x="2822" y="274602"/>
                  <a:pt x="-3528" y="296827"/>
                  <a:pt x="2822" y="326037"/>
                </a:cubicBezTo>
                <a:cubicBezTo>
                  <a:pt x="9172" y="355247"/>
                  <a:pt x="16157" y="364137"/>
                  <a:pt x="35207" y="390172"/>
                </a:cubicBezTo>
                <a:cubicBezTo>
                  <a:pt x="54257" y="416207"/>
                  <a:pt x="77117" y="428907"/>
                  <a:pt x="99342" y="454942"/>
                </a:cubicBezTo>
                <a:cubicBezTo>
                  <a:pt x="121567" y="480977"/>
                  <a:pt x="138077" y="490502"/>
                  <a:pt x="147602" y="519712"/>
                </a:cubicBezTo>
                <a:cubicBezTo>
                  <a:pt x="157127" y="548922"/>
                  <a:pt x="141252" y="571147"/>
                  <a:pt x="147602" y="600357"/>
                </a:cubicBezTo>
                <a:cubicBezTo>
                  <a:pt x="153952" y="629567"/>
                  <a:pt x="160302" y="642267"/>
                  <a:pt x="179987" y="665127"/>
                </a:cubicBezTo>
                <a:cubicBezTo>
                  <a:pt x="199672" y="687987"/>
                  <a:pt x="218722" y="697512"/>
                  <a:pt x="244757" y="713387"/>
                </a:cubicBezTo>
                <a:cubicBezTo>
                  <a:pt x="270792" y="729262"/>
                  <a:pt x="283492" y="736247"/>
                  <a:pt x="309527" y="745772"/>
                </a:cubicBezTo>
                <a:cubicBezTo>
                  <a:pt x="335562" y="755297"/>
                  <a:pt x="347627" y="755297"/>
                  <a:pt x="373662" y="761647"/>
                </a:cubicBezTo>
                <a:cubicBezTo>
                  <a:pt x="399697" y="767997"/>
                  <a:pt x="409222" y="774982"/>
                  <a:pt x="438432" y="778157"/>
                </a:cubicBezTo>
                <a:cubicBezTo>
                  <a:pt x="467642" y="781332"/>
                  <a:pt x="489867" y="778157"/>
                  <a:pt x="519077" y="778157"/>
                </a:cubicBezTo>
                <a:cubicBezTo>
                  <a:pt x="548287" y="778157"/>
                  <a:pt x="560987" y="790857"/>
                  <a:pt x="583847" y="778157"/>
                </a:cubicBezTo>
                <a:cubicBezTo>
                  <a:pt x="606707" y="765457"/>
                  <a:pt x="613057" y="739422"/>
                  <a:pt x="632107" y="713387"/>
                </a:cubicBezTo>
                <a:cubicBezTo>
                  <a:pt x="651157" y="687352"/>
                  <a:pt x="667667" y="677827"/>
                  <a:pt x="680367" y="648617"/>
                </a:cubicBezTo>
                <a:cubicBezTo>
                  <a:pt x="693067" y="619407"/>
                  <a:pt x="690527" y="597182"/>
                  <a:pt x="696877" y="567972"/>
                </a:cubicBezTo>
                <a:cubicBezTo>
                  <a:pt x="703227" y="538762"/>
                  <a:pt x="706402" y="529237"/>
                  <a:pt x="712752" y="503202"/>
                </a:cubicBezTo>
                <a:cubicBezTo>
                  <a:pt x="719102" y="477167"/>
                  <a:pt x="726087" y="465102"/>
                  <a:pt x="729262" y="439067"/>
                </a:cubicBezTo>
                <a:cubicBezTo>
                  <a:pt x="732437" y="413032"/>
                  <a:pt x="729262" y="400332"/>
                  <a:pt x="729262" y="374297"/>
                </a:cubicBezTo>
                <a:cubicBezTo>
                  <a:pt x="729262" y="348262"/>
                  <a:pt x="735612" y="338737"/>
                  <a:pt x="729262" y="309527"/>
                </a:cubicBezTo>
                <a:cubicBezTo>
                  <a:pt x="722912" y="280317"/>
                  <a:pt x="716562" y="247932"/>
                  <a:pt x="696877" y="228882"/>
                </a:cubicBezTo>
                <a:cubicBezTo>
                  <a:pt x="677192" y="209832"/>
                  <a:pt x="644172" y="214277"/>
                  <a:pt x="632107" y="213007"/>
                </a:cubicBezTo>
              </a:path>
            </a:pathLst>
          </a:custGeom>
          <a:solidFill>
            <a:srgbClr val="ED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/>
        </p:nvSpPr>
        <p:spPr>
          <a:xfrm rot="6900000">
            <a:off x="5928995" y="1997710"/>
            <a:ext cx="614045" cy="657225"/>
          </a:xfrm>
          <a:custGeom>
            <a:avLst/>
            <a:gdLst>
              <a:gd name="connisteX0" fmla="*/ 632107 w 732084"/>
              <a:gd name="connsiteY0" fmla="*/ 196497 h 783801"/>
              <a:gd name="connisteX1" fmla="*/ 583847 w 732084"/>
              <a:gd name="connsiteY1" fmla="*/ 132362 h 783801"/>
              <a:gd name="connisteX2" fmla="*/ 519077 w 732084"/>
              <a:gd name="connsiteY2" fmla="*/ 83467 h 783801"/>
              <a:gd name="connisteX3" fmla="*/ 454942 w 732084"/>
              <a:gd name="connsiteY3" fmla="*/ 51082 h 783801"/>
              <a:gd name="connisteX4" fmla="*/ 390172 w 732084"/>
              <a:gd name="connsiteY4" fmla="*/ 35207 h 783801"/>
              <a:gd name="connisteX5" fmla="*/ 293017 w 732084"/>
              <a:gd name="connsiteY5" fmla="*/ 19332 h 783801"/>
              <a:gd name="connisteX6" fmla="*/ 212372 w 732084"/>
              <a:gd name="connsiteY6" fmla="*/ 2822 h 783801"/>
              <a:gd name="connisteX7" fmla="*/ 147602 w 732084"/>
              <a:gd name="connsiteY7" fmla="*/ 2822 h 783801"/>
              <a:gd name="connisteX8" fmla="*/ 83467 w 732084"/>
              <a:gd name="connsiteY8" fmla="*/ 2822 h 783801"/>
              <a:gd name="connisteX9" fmla="*/ 18697 w 732084"/>
              <a:gd name="connsiteY9" fmla="*/ 35207 h 783801"/>
              <a:gd name="connisteX10" fmla="*/ 2822 w 732084"/>
              <a:gd name="connsiteY10" fmla="*/ 99977 h 783801"/>
              <a:gd name="connisteX11" fmla="*/ 2822 w 732084"/>
              <a:gd name="connsiteY11" fmla="*/ 180622 h 783801"/>
              <a:gd name="connisteX12" fmla="*/ 2822 w 732084"/>
              <a:gd name="connsiteY12" fmla="*/ 245392 h 783801"/>
              <a:gd name="connisteX13" fmla="*/ 2822 w 732084"/>
              <a:gd name="connsiteY13" fmla="*/ 326037 h 783801"/>
              <a:gd name="connisteX14" fmla="*/ 35207 w 732084"/>
              <a:gd name="connsiteY14" fmla="*/ 390172 h 783801"/>
              <a:gd name="connisteX15" fmla="*/ 99342 w 732084"/>
              <a:gd name="connsiteY15" fmla="*/ 454942 h 783801"/>
              <a:gd name="connisteX16" fmla="*/ 147602 w 732084"/>
              <a:gd name="connsiteY16" fmla="*/ 519712 h 783801"/>
              <a:gd name="connisteX17" fmla="*/ 147602 w 732084"/>
              <a:gd name="connsiteY17" fmla="*/ 600357 h 783801"/>
              <a:gd name="connisteX18" fmla="*/ 179987 w 732084"/>
              <a:gd name="connsiteY18" fmla="*/ 665127 h 783801"/>
              <a:gd name="connisteX19" fmla="*/ 244757 w 732084"/>
              <a:gd name="connsiteY19" fmla="*/ 713387 h 783801"/>
              <a:gd name="connisteX20" fmla="*/ 309527 w 732084"/>
              <a:gd name="connsiteY20" fmla="*/ 745772 h 783801"/>
              <a:gd name="connisteX21" fmla="*/ 373662 w 732084"/>
              <a:gd name="connsiteY21" fmla="*/ 761647 h 783801"/>
              <a:gd name="connisteX22" fmla="*/ 438432 w 732084"/>
              <a:gd name="connsiteY22" fmla="*/ 778157 h 783801"/>
              <a:gd name="connisteX23" fmla="*/ 519077 w 732084"/>
              <a:gd name="connsiteY23" fmla="*/ 778157 h 783801"/>
              <a:gd name="connisteX24" fmla="*/ 583847 w 732084"/>
              <a:gd name="connsiteY24" fmla="*/ 778157 h 783801"/>
              <a:gd name="connisteX25" fmla="*/ 632107 w 732084"/>
              <a:gd name="connsiteY25" fmla="*/ 713387 h 783801"/>
              <a:gd name="connisteX26" fmla="*/ 680367 w 732084"/>
              <a:gd name="connsiteY26" fmla="*/ 648617 h 783801"/>
              <a:gd name="connisteX27" fmla="*/ 696877 w 732084"/>
              <a:gd name="connsiteY27" fmla="*/ 567972 h 783801"/>
              <a:gd name="connisteX28" fmla="*/ 712752 w 732084"/>
              <a:gd name="connsiteY28" fmla="*/ 503202 h 783801"/>
              <a:gd name="connisteX29" fmla="*/ 729262 w 732084"/>
              <a:gd name="connsiteY29" fmla="*/ 439067 h 783801"/>
              <a:gd name="connisteX30" fmla="*/ 729262 w 732084"/>
              <a:gd name="connsiteY30" fmla="*/ 374297 h 783801"/>
              <a:gd name="connisteX31" fmla="*/ 729262 w 732084"/>
              <a:gd name="connsiteY31" fmla="*/ 309527 h 783801"/>
              <a:gd name="connisteX32" fmla="*/ 696877 w 732084"/>
              <a:gd name="connsiteY32" fmla="*/ 228882 h 783801"/>
              <a:gd name="connisteX33" fmla="*/ 632107 w 732084"/>
              <a:gd name="connsiteY33" fmla="*/ 213007 h 7838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</a:cxnLst>
            <a:rect l="l" t="t" r="r" b="b"/>
            <a:pathLst>
              <a:path w="732084" h="783802">
                <a:moveTo>
                  <a:pt x="632107" y="196497"/>
                </a:moveTo>
                <a:cubicBezTo>
                  <a:pt x="623852" y="184432"/>
                  <a:pt x="606707" y="155222"/>
                  <a:pt x="583847" y="132362"/>
                </a:cubicBezTo>
                <a:cubicBezTo>
                  <a:pt x="560987" y="109502"/>
                  <a:pt x="545112" y="99977"/>
                  <a:pt x="519077" y="83467"/>
                </a:cubicBezTo>
                <a:cubicBezTo>
                  <a:pt x="493042" y="66957"/>
                  <a:pt x="480977" y="60607"/>
                  <a:pt x="454942" y="51082"/>
                </a:cubicBezTo>
                <a:cubicBezTo>
                  <a:pt x="428907" y="41557"/>
                  <a:pt x="422557" y="41557"/>
                  <a:pt x="390172" y="35207"/>
                </a:cubicBezTo>
                <a:cubicBezTo>
                  <a:pt x="357787" y="28857"/>
                  <a:pt x="328577" y="25682"/>
                  <a:pt x="293017" y="19332"/>
                </a:cubicBezTo>
                <a:cubicBezTo>
                  <a:pt x="257457" y="12982"/>
                  <a:pt x="241582" y="5997"/>
                  <a:pt x="212372" y="2822"/>
                </a:cubicBezTo>
                <a:cubicBezTo>
                  <a:pt x="183162" y="-353"/>
                  <a:pt x="173637" y="2822"/>
                  <a:pt x="147602" y="2822"/>
                </a:cubicBezTo>
                <a:cubicBezTo>
                  <a:pt x="121567" y="2822"/>
                  <a:pt x="109502" y="-3528"/>
                  <a:pt x="83467" y="2822"/>
                </a:cubicBezTo>
                <a:cubicBezTo>
                  <a:pt x="57432" y="9172"/>
                  <a:pt x="34572" y="15522"/>
                  <a:pt x="18697" y="35207"/>
                </a:cubicBezTo>
                <a:cubicBezTo>
                  <a:pt x="2822" y="54892"/>
                  <a:pt x="5997" y="70767"/>
                  <a:pt x="2822" y="99977"/>
                </a:cubicBezTo>
                <a:cubicBezTo>
                  <a:pt x="-353" y="129187"/>
                  <a:pt x="2822" y="151412"/>
                  <a:pt x="2822" y="180622"/>
                </a:cubicBezTo>
                <a:cubicBezTo>
                  <a:pt x="2822" y="209832"/>
                  <a:pt x="2822" y="216182"/>
                  <a:pt x="2822" y="245392"/>
                </a:cubicBezTo>
                <a:cubicBezTo>
                  <a:pt x="2822" y="274602"/>
                  <a:pt x="-3528" y="296827"/>
                  <a:pt x="2822" y="326037"/>
                </a:cubicBezTo>
                <a:cubicBezTo>
                  <a:pt x="9172" y="355247"/>
                  <a:pt x="16157" y="364137"/>
                  <a:pt x="35207" y="390172"/>
                </a:cubicBezTo>
                <a:cubicBezTo>
                  <a:pt x="54257" y="416207"/>
                  <a:pt x="77117" y="428907"/>
                  <a:pt x="99342" y="454942"/>
                </a:cubicBezTo>
                <a:cubicBezTo>
                  <a:pt x="121567" y="480977"/>
                  <a:pt x="138077" y="490502"/>
                  <a:pt x="147602" y="519712"/>
                </a:cubicBezTo>
                <a:cubicBezTo>
                  <a:pt x="157127" y="548922"/>
                  <a:pt x="141252" y="571147"/>
                  <a:pt x="147602" y="600357"/>
                </a:cubicBezTo>
                <a:cubicBezTo>
                  <a:pt x="153952" y="629567"/>
                  <a:pt x="160302" y="642267"/>
                  <a:pt x="179987" y="665127"/>
                </a:cubicBezTo>
                <a:cubicBezTo>
                  <a:pt x="199672" y="687987"/>
                  <a:pt x="218722" y="697512"/>
                  <a:pt x="244757" y="713387"/>
                </a:cubicBezTo>
                <a:cubicBezTo>
                  <a:pt x="270792" y="729262"/>
                  <a:pt x="283492" y="736247"/>
                  <a:pt x="309527" y="745772"/>
                </a:cubicBezTo>
                <a:cubicBezTo>
                  <a:pt x="335562" y="755297"/>
                  <a:pt x="347627" y="755297"/>
                  <a:pt x="373662" y="761647"/>
                </a:cubicBezTo>
                <a:cubicBezTo>
                  <a:pt x="399697" y="767997"/>
                  <a:pt x="409222" y="774982"/>
                  <a:pt x="438432" y="778157"/>
                </a:cubicBezTo>
                <a:cubicBezTo>
                  <a:pt x="467642" y="781332"/>
                  <a:pt x="489867" y="778157"/>
                  <a:pt x="519077" y="778157"/>
                </a:cubicBezTo>
                <a:cubicBezTo>
                  <a:pt x="548287" y="778157"/>
                  <a:pt x="560987" y="790857"/>
                  <a:pt x="583847" y="778157"/>
                </a:cubicBezTo>
                <a:cubicBezTo>
                  <a:pt x="606707" y="765457"/>
                  <a:pt x="613057" y="739422"/>
                  <a:pt x="632107" y="713387"/>
                </a:cubicBezTo>
                <a:cubicBezTo>
                  <a:pt x="651157" y="687352"/>
                  <a:pt x="667667" y="677827"/>
                  <a:pt x="680367" y="648617"/>
                </a:cubicBezTo>
                <a:cubicBezTo>
                  <a:pt x="693067" y="619407"/>
                  <a:pt x="690527" y="597182"/>
                  <a:pt x="696877" y="567972"/>
                </a:cubicBezTo>
                <a:cubicBezTo>
                  <a:pt x="703227" y="538762"/>
                  <a:pt x="706402" y="529237"/>
                  <a:pt x="712752" y="503202"/>
                </a:cubicBezTo>
                <a:cubicBezTo>
                  <a:pt x="719102" y="477167"/>
                  <a:pt x="726087" y="465102"/>
                  <a:pt x="729262" y="439067"/>
                </a:cubicBezTo>
                <a:cubicBezTo>
                  <a:pt x="732437" y="413032"/>
                  <a:pt x="729262" y="400332"/>
                  <a:pt x="729262" y="374297"/>
                </a:cubicBezTo>
                <a:cubicBezTo>
                  <a:pt x="729262" y="348262"/>
                  <a:pt x="735612" y="338737"/>
                  <a:pt x="729262" y="309527"/>
                </a:cubicBezTo>
                <a:cubicBezTo>
                  <a:pt x="722912" y="280317"/>
                  <a:pt x="716562" y="247932"/>
                  <a:pt x="696877" y="228882"/>
                </a:cubicBezTo>
                <a:cubicBezTo>
                  <a:pt x="677192" y="209832"/>
                  <a:pt x="644172" y="214277"/>
                  <a:pt x="632107" y="213007"/>
                </a:cubicBezTo>
              </a:path>
            </a:pathLst>
          </a:custGeom>
          <a:solidFill>
            <a:srgbClr val="ED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0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517525" y="791210"/>
            <a:ext cx="732155" cy="783590"/>
          </a:xfrm>
          <a:custGeom>
            <a:avLst/>
            <a:gdLst>
              <a:gd name="connisteX0" fmla="*/ 632107 w 732084"/>
              <a:gd name="connsiteY0" fmla="*/ 196497 h 783801"/>
              <a:gd name="connisteX1" fmla="*/ 583847 w 732084"/>
              <a:gd name="connsiteY1" fmla="*/ 132362 h 783801"/>
              <a:gd name="connisteX2" fmla="*/ 519077 w 732084"/>
              <a:gd name="connsiteY2" fmla="*/ 83467 h 783801"/>
              <a:gd name="connisteX3" fmla="*/ 454942 w 732084"/>
              <a:gd name="connsiteY3" fmla="*/ 51082 h 783801"/>
              <a:gd name="connisteX4" fmla="*/ 390172 w 732084"/>
              <a:gd name="connsiteY4" fmla="*/ 35207 h 783801"/>
              <a:gd name="connisteX5" fmla="*/ 293017 w 732084"/>
              <a:gd name="connsiteY5" fmla="*/ 19332 h 783801"/>
              <a:gd name="connisteX6" fmla="*/ 212372 w 732084"/>
              <a:gd name="connsiteY6" fmla="*/ 2822 h 783801"/>
              <a:gd name="connisteX7" fmla="*/ 147602 w 732084"/>
              <a:gd name="connsiteY7" fmla="*/ 2822 h 783801"/>
              <a:gd name="connisteX8" fmla="*/ 83467 w 732084"/>
              <a:gd name="connsiteY8" fmla="*/ 2822 h 783801"/>
              <a:gd name="connisteX9" fmla="*/ 18697 w 732084"/>
              <a:gd name="connsiteY9" fmla="*/ 35207 h 783801"/>
              <a:gd name="connisteX10" fmla="*/ 2822 w 732084"/>
              <a:gd name="connsiteY10" fmla="*/ 99977 h 783801"/>
              <a:gd name="connisteX11" fmla="*/ 2822 w 732084"/>
              <a:gd name="connsiteY11" fmla="*/ 180622 h 783801"/>
              <a:gd name="connisteX12" fmla="*/ 2822 w 732084"/>
              <a:gd name="connsiteY12" fmla="*/ 245392 h 783801"/>
              <a:gd name="connisteX13" fmla="*/ 2822 w 732084"/>
              <a:gd name="connsiteY13" fmla="*/ 326037 h 783801"/>
              <a:gd name="connisteX14" fmla="*/ 35207 w 732084"/>
              <a:gd name="connsiteY14" fmla="*/ 390172 h 783801"/>
              <a:gd name="connisteX15" fmla="*/ 99342 w 732084"/>
              <a:gd name="connsiteY15" fmla="*/ 454942 h 783801"/>
              <a:gd name="connisteX16" fmla="*/ 147602 w 732084"/>
              <a:gd name="connsiteY16" fmla="*/ 519712 h 783801"/>
              <a:gd name="connisteX17" fmla="*/ 147602 w 732084"/>
              <a:gd name="connsiteY17" fmla="*/ 600357 h 783801"/>
              <a:gd name="connisteX18" fmla="*/ 179987 w 732084"/>
              <a:gd name="connsiteY18" fmla="*/ 665127 h 783801"/>
              <a:gd name="connisteX19" fmla="*/ 244757 w 732084"/>
              <a:gd name="connsiteY19" fmla="*/ 713387 h 783801"/>
              <a:gd name="connisteX20" fmla="*/ 309527 w 732084"/>
              <a:gd name="connsiteY20" fmla="*/ 745772 h 783801"/>
              <a:gd name="connisteX21" fmla="*/ 373662 w 732084"/>
              <a:gd name="connsiteY21" fmla="*/ 761647 h 783801"/>
              <a:gd name="connisteX22" fmla="*/ 438432 w 732084"/>
              <a:gd name="connsiteY22" fmla="*/ 778157 h 783801"/>
              <a:gd name="connisteX23" fmla="*/ 519077 w 732084"/>
              <a:gd name="connsiteY23" fmla="*/ 778157 h 783801"/>
              <a:gd name="connisteX24" fmla="*/ 583847 w 732084"/>
              <a:gd name="connsiteY24" fmla="*/ 778157 h 783801"/>
              <a:gd name="connisteX25" fmla="*/ 632107 w 732084"/>
              <a:gd name="connsiteY25" fmla="*/ 713387 h 783801"/>
              <a:gd name="connisteX26" fmla="*/ 680367 w 732084"/>
              <a:gd name="connsiteY26" fmla="*/ 648617 h 783801"/>
              <a:gd name="connisteX27" fmla="*/ 696877 w 732084"/>
              <a:gd name="connsiteY27" fmla="*/ 567972 h 783801"/>
              <a:gd name="connisteX28" fmla="*/ 712752 w 732084"/>
              <a:gd name="connsiteY28" fmla="*/ 503202 h 783801"/>
              <a:gd name="connisteX29" fmla="*/ 729262 w 732084"/>
              <a:gd name="connsiteY29" fmla="*/ 439067 h 783801"/>
              <a:gd name="connisteX30" fmla="*/ 729262 w 732084"/>
              <a:gd name="connsiteY30" fmla="*/ 374297 h 783801"/>
              <a:gd name="connisteX31" fmla="*/ 729262 w 732084"/>
              <a:gd name="connsiteY31" fmla="*/ 309527 h 783801"/>
              <a:gd name="connisteX32" fmla="*/ 696877 w 732084"/>
              <a:gd name="connsiteY32" fmla="*/ 228882 h 783801"/>
              <a:gd name="connisteX33" fmla="*/ 632107 w 732084"/>
              <a:gd name="connsiteY33" fmla="*/ 213007 h 7838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</a:cxnLst>
            <a:rect l="l" t="t" r="r" b="b"/>
            <a:pathLst>
              <a:path w="732084" h="783802">
                <a:moveTo>
                  <a:pt x="632107" y="196497"/>
                </a:moveTo>
                <a:cubicBezTo>
                  <a:pt x="623852" y="184432"/>
                  <a:pt x="606707" y="155222"/>
                  <a:pt x="583847" y="132362"/>
                </a:cubicBezTo>
                <a:cubicBezTo>
                  <a:pt x="560987" y="109502"/>
                  <a:pt x="545112" y="99977"/>
                  <a:pt x="519077" y="83467"/>
                </a:cubicBezTo>
                <a:cubicBezTo>
                  <a:pt x="493042" y="66957"/>
                  <a:pt x="480977" y="60607"/>
                  <a:pt x="454942" y="51082"/>
                </a:cubicBezTo>
                <a:cubicBezTo>
                  <a:pt x="428907" y="41557"/>
                  <a:pt x="422557" y="41557"/>
                  <a:pt x="390172" y="35207"/>
                </a:cubicBezTo>
                <a:cubicBezTo>
                  <a:pt x="357787" y="28857"/>
                  <a:pt x="328577" y="25682"/>
                  <a:pt x="293017" y="19332"/>
                </a:cubicBezTo>
                <a:cubicBezTo>
                  <a:pt x="257457" y="12982"/>
                  <a:pt x="241582" y="5997"/>
                  <a:pt x="212372" y="2822"/>
                </a:cubicBezTo>
                <a:cubicBezTo>
                  <a:pt x="183162" y="-353"/>
                  <a:pt x="173637" y="2822"/>
                  <a:pt x="147602" y="2822"/>
                </a:cubicBezTo>
                <a:cubicBezTo>
                  <a:pt x="121567" y="2822"/>
                  <a:pt x="109502" y="-3528"/>
                  <a:pt x="83467" y="2822"/>
                </a:cubicBezTo>
                <a:cubicBezTo>
                  <a:pt x="57432" y="9172"/>
                  <a:pt x="34572" y="15522"/>
                  <a:pt x="18697" y="35207"/>
                </a:cubicBezTo>
                <a:cubicBezTo>
                  <a:pt x="2822" y="54892"/>
                  <a:pt x="5997" y="70767"/>
                  <a:pt x="2822" y="99977"/>
                </a:cubicBezTo>
                <a:cubicBezTo>
                  <a:pt x="-353" y="129187"/>
                  <a:pt x="2822" y="151412"/>
                  <a:pt x="2822" y="180622"/>
                </a:cubicBezTo>
                <a:cubicBezTo>
                  <a:pt x="2822" y="209832"/>
                  <a:pt x="2822" y="216182"/>
                  <a:pt x="2822" y="245392"/>
                </a:cubicBezTo>
                <a:cubicBezTo>
                  <a:pt x="2822" y="274602"/>
                  <a:pt x="-3528" y="296827"/>
                  <a:pt x="2822" y="326037"/>
                </a:cubicBezTo>
                <a:cubicBezTo>
                  <a:pt x="9172" y="355247"/>
                  <a:pt x="16157" y="364137"/>
                  <a:pt x="35207" y="390172"/>
                </a:cubicBezTo>
                <a:cubicBezTo>
                  <a:pt x="54257" y="416207"/>
                  <a:pt x="77117" y="428907"/>
                  <a:pt x="99342" y="454942"/>
                </a:cubicBezTo>
                <a:cubicBezTo>
                  <a:pt x="121567" y="480977"/>
                  <a:pt x="138077" y="490502"/>
                  <a:pt x="147602" y="519712"/>
                </a:cubicBezTo>
                <a:cubicBezTo>
                  <a:pt x="157127" y="548922"/>
                  <a:pt x="141252" y="571147"/>
                  <a:pt x="147602" y="600357"/>
                </a:cubicBezTo>
                <a:cubicBezTo>
                  <a:pt x="153952" y="629567"/>
                  <a:pt x="160302" y="642267"/>
                  <a:pt x="179987" y="665127"/>
                </a:cubicBezTo>
                <a:cubicBezTo>
                  <a:pt x="199672" y="687987"/>
                  <a:pt x="218722" y="697512"/>
                  <a:pt x="244757" y="713387"/>
                </a:cubicBezTo>
                <a:cubicBezTo>
                  <a:pt x="270792" y="729262"/>
                  <a:pt x="283492" y="736247"/>
                  <a:pt x="309527" y="745772"/>
                </a:cubicBezTo>
                <a:cubicBezTo>
                  <a:pt x="335562" y="755297"/>
                  <a:pt x="347627" y="755297"/>
                  <a:pt x="373662" y="761647"/>
                </a:cubicBezTo>
                <a:cubicBezTo>
                  <a:pt x="399697" y="767997"/>
                  <a:pt x="409222" y="774982"/>
                  <a:pt x="438432" y="778157"/>
                </a:cubicBezTo>
                <a:cubicBezTo>
                  <a:pt x="467642" y="781332"/>
                  <a:pt x="489867" y="778157"/>
                  <a:pt x="519077" y="778157"/>
                </a:cubicBezTo>
                <a:cubicBezTo>
                  <a:pt x="548287" y="778157"/>
                  <a:pt x="560987" y="790857"/>
                  <a:pt x="583847" y="778157"/>
                </a:cubicBezTo>
                <a:cubicBezTo>
                  <a:pt x="606707" y="765457"/>
                  <a:pt x="613057" y="739422"/>
                  <a:pt x="632107" y="713387"/>
                </a:cubicBezTo>
                <a:cubicBezTo>
                  <a:pt x="651157" y="687352"/>
                  <a:pt x="667667" y="677827"/>
                  <a:pt x="680367" y="648617"/>
                </a:cubicBezTo>
                <a:cubicBezTo>
                  <a:pt x="693067" y="619407"/>
                  <a:pt x="690527" y="597182"/>
                  <a:pt x="696877" y="567972"/>
                </a:cubicBezTo>
                <a:cubicBezTo>
                  <a:pt x="703227" y="538762"/>
                  <a:pt x="706402" y="529237"/>
                  <a:pt x="712752" y="503202"/>
                </a:cubicBezTo>
                <a:cubicBezTo>
                  <a:pt x="719102" y="477167"/>
                  <a:pt x="726087" y="465102"/>
                  <a:pt x="729262" y="439067"/>
                </a:cubicBezTo>
                <a:cubicBezTo>
                  <a:pt x="732437" y="413032"/>
                  <a:pt x="729262" y="400332"/>
                  <a:pt x="729262" y="374297"/>
                </a:cubicBezTo>
                <a:cubicBezTo>
                  <a:pt x="729262" y="348262"/>
                  <a:pt x="735612" y="338737"/>
                  <a:pt x="729262" y="309527"/>
                </a:cubicBezTo>
                <a:cubicBezTo>
                  <a:pt x="722912" y="280317"/>
                  <a:pt x="716562" y="247932"/>
                  <a:pt x="696877" y="228882"/>
                </a:cubicBezTo>
                <a:cubicBezTo>
                  <a:pt x="677192" y="209832"/>
                  <a:pt x="644172" y="214277"/>
                  <a:pt x="632107" y="213007"/>
                </a:cubicBezTo>
              </a:path>
            </a:pathLst>
          </a:custGeom>
          <a:solidFill>
            <a:srgbClr val="EDC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927300"/>
            <a:ext cx="10852237" cy="648000"/>
          </a:xfrm>
        </p:spPr>
        <p:txBody>
          <a:bodyPr/>
          <a:lstStyle/>
          <a:p>
            <a:r>
              <a:rPr spc="120">
                <a:solidFill>
                  <a:schemeClr val="bg1"/>
                </a:solidFill>
                <a:sym typeface="+mn-ea"/>
              </a:rPr>
              <a:t>抖音商品浏览榜</a:t>
            </a:r>
            <a:endParaRPr lang="zh-CN" altLang="en-US" spc="120">
              <a:solidFill>
                <a:schemeClr val="bg1"/>
              </a:solidFill>
              <a:sym typeface="+mn-ea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925" y="1753235"/>
            <a:ext cx="10852150" cy="4203065"/>
          </a:xfrm>
        </p:spPr>
        <p:txBody>
          <a:bodyPr/>
          <a:lstStyle/>
          <a:p>
            <a:r>
              <a:rPr b="1">
                <a:solidFill>
                  <a:schemeClr val="bg1"/>
                </a:solidFill>
                <a:sym typeface="+mn-ea"/>
              </a:rPr>
              <a:t>带货红人数量影响商品浏览量，但不决定销量</a:t>
            </a:r>
            <a:endParaRPr b="1">
              <a:solidFill>
                <a:schemeClr val="bg1"/>
              </a:solidFill>
              <a:sym typeface="+mn-ea"/>
            </a:endParaRPr>
          </a:p>
          <a:p>
            <a:r>
              <a:rPr lang="zh-CN" altLang="en-US">
                <a:solidFill>
                  <a:schemeClr val="bg1"/>
                </a:solidFill>
              </a:rPr>
              <a:t>与抖音好物榜相似，用户所喜爱浏览的商品中：食品饮料、精品女装、家居/家纺/家装/厨具以及生活日用类产品仍排名靠前。但：个人护理、香水彩妆类产品在浏览榜的排名远高于好物榜。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分析认为：这些类型产品多选择大量红人进行推广带货有关。红人所创意爆款视频，能够给商品带来了大量的浏览和关注，但好的浏览量不等于好销量，从种草到拔草需要一定的时间和距离，因此，这类产品进入好物榜的几率有所下降。</a:t>
            </a:r>
            <a:endParaRPr lang="zh-CN" altLang="en-US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浏览量高的商品并非都能进入好物榜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以个人护理类商品作为研究对象，发现：也呈现投放红人数量越多，浏览量越多的结论。但相比好物榜，在个人护理类商品浏览榜中，身体护理超越头发护理，吸引了更多的浏览和曝光。</a:t>
            </a:r>
            <a:endParaRPr lang="zh-CN" altLang="en-US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custom20187308_2*l_h_i*1_3_1"/>
  <p:tag name="KSO_WM_TEMPLATE_CATEGORY" val="custom"/>
  <p:tag name="KSO_WM_TEMPLATE_INDEX" val="20187308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2.xml><?xml version="1.0" encoding="utf-8"?>
<p:tagLst xmlns:p="http://schemas.openxmlformats.org/presentationml/2006/main"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custom20187308_2*l_h_f*1_1_1"/>
  <p:tag name="KSO_WM_TEMPLATE_CATEGORY" val="custom"/>
  <p:tag name="KSO_WM_TEMPLATE_INDEX" val="20187308"/>
  <p:tag name="KSO_WM_UNIT_LAYERLEVEL" val="1_1_1"/>
  <p:tag name="KSO_WM_TAG_VERSION" val="1.0"/>
  <p:tag name="KSO_WM_BEAUTIFY_FLAG" val="#wm#"/>
  <p:tag name="KSO_WM_UNIT_PRESET_TEXT" val="在此输入节标题1"/>
  <p:tag name="KSO_WM_UNIT_TEXT_FILL_FORE_SCHEMECOLOR_INDEX" val="13"/>
  <p:tag name="KSO_WM_UNIT_TEXT_FILL_TYPE" val="1"/>
  <p:tag name="KSO_WM_UNIT_USESOURCEFORMAT_APPLY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187308_2*l_h_i*1_1_1"/>
  <p:tag name="KSO_WM_TEMPLATE_CATEGORY" val="custom"/>
  <p:tag name="KSO_WM_TEMPLATE_INDEX" val="20187308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4.xml><?xml version="1.0" encoding="utf-8"?>
<p:tagLst xmlns:p="http://schemas.openxmlformats.org/presentationml/2006/main"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custom20187308_2*l_h_f*1_2_1"/>
  <p:tag name="KSO_WM_TEMPLATE_CATEGORY" val="custom"/>
  <p:tag name="KSO_WM_TEMPLATE_INDEX" val="20187308"/>
  <p:tag name="KSO_WM_UNIT_LAYERLEVEL" val="1_1_1"/>
  <p:tag name="KSO_WM_TAG_VERSION" val="1.0"/>
  <p:tag name="KSO_WM_BEAUTIFY_FLAG" val="#wm#"/>
  <p:tag name="KSO_WM_UNIT_PRESET_TEXT" val="在此输入节标题2"/>
  <p:tag name="KSO_WM_UNIT_TEXT_FILL_FORE_SCHEMECOLOR_INDEX" val="13"/>
  <p:tag name="KSO_WM_UNIT_TEXT_FILL_TYPE" val="1"/>
  <p:tag name="KSO_WM_UNIT_USESOURCEFORMAT_APPLY" val="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187308_2*l_h_i*1_2_1"/>
  <p:tag name="KSO_WM_TEMPLATE_CATEGORY" val="custom"/>
  <p:tag name="KSO_WM_TEMPLATE_INDEX" val="20187308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6.xml><?xml version="1.0" encoding="utf-8"?>
<p:tagLst xmlns:p="http://schemas.openxmlformats.org/presentationml/2006/main"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custom20187308_2*l_h_f*1_3_1"/>
  <p:tag name="KSO_WM_TEMPLATE_CATEGORY" val="custom"/>
  <p:tag name="KSO_WM_TEMPLATE_INDEX" val="20187308"/>
  <p:tag name="KSO_WM_UNIT_LAYERLEVEL" val="1_1_1"/>
  <p:tag name="KSO_WM_TAG_VERSION" val="1.0"/>
  <p:tag name="KSO_WM_BEAUTIFY_FLAG" val="#wm#"/>
  <p:tag name="KSO_WM_UNIT_PRESET_TEXT" val="在此输入节标题3"/>
  <p:tag name="KSO_WM_UNIT_TEXT_FILL_FORE_SCHEMECOLOR_INDEX" val="13"/>
  <p:tag name="KSO_WM_UNIT_TEXT_FILL_TYPE" val="1"/>
  <p:tag name="KSO_WM_UNIT_USESOURCEFORMAT_APPLY" val="1"/>
</p:tagLst>
</file>

<file path=ppt/tags/tag17.xml><?xml version="1.0" encoding="utf-8"?>
<p:tagLst xmlns:p="http://schemas.openxmlformats.org/presentationml/2006/main"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custom20187308_2*l_h_f*1_4_1"/>
  <p:tag name="KSO_WM_TEMPLATE_CATEGORY" val="custom"/>
  <p:tag name="KSO_WM_TEMPLATE_INDEX" val="20187308"/>
  <p:tag name="KSO_WM_UNIT_LAYERLEVEL" val="1_1_1"/>
  <p:tag name="KSO_WM_TAG_VERSION" val="1.0"/>
  <p:tag name="KSO_WM_BEAUTIFY_FLAG" val="#wm#"/>
  <p:tag name="KSO_WM_UNIT_PRESET_TEXT" val="在此输入节标题4"/>
  <p:tag name="KSO_WM_UNIT_TEXT_FILL_FORE_SCHEMECOLOR_INDEX" val="13"/>
  <p:tag name="KSO_WM_UNIT_TEXT_FILL_TYPE" val="1"/>
  <p:tag name="KSO_WM_UNIT_USESOURCEFORMAT_APPLY" val="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custom20187308_2*l_h_i*1_4_1"/>
  <p:tag name="KSO_WM_TEMPLATE_CATEGORY" val="custom"/>
  <p:tag name="KSO_WM_TEMPLATE_INDEX" val="20187308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9.xml><?xml version="1.0" encoding="utf-8"?>
<p:tagLst xmlns:p="http://schemas.openxmlformats.org/presentationml/2006/main"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5_1"/>
  <p:tag name="KSO_WM_UNIT_ID" val="custom20187308_2*l_h_f*1_5_1"/>
  <p:tag name="KSO_WM_TEMPLATE_CATEGORY" val="custom"/>
  <p:tag name="KSO_WM_TEMPLATE_INDEX" val="20187308"/>
  <p:tag name="KSO_WM_UNIT_LAYERLEVEL" val="1_1_1"/>
  <p:tag name="KSO_WM_TAG_VERSION" val="1.0"/>
  <p:tag name="KSO_WM_BEAUTIFY_FLAG" val="#wm#"/>
  <p:tag name="KSO_WM_UNIT_PRESET_TEXT" val="在此输入节标题5"/>
  <p:tag name="KSO_WM_UNIT_TEXT_FILL_FORE_SCHEMECOLOR_INDEX" val="13"/>
  <p:tag name="KSO_WM_UNIT_TEXT_FILL_TYPE" val="1"/>
  <p:tag name="KSO_WM_UNIT_USESOURCEFORMAT_APPLY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1"/>
  <p:tag name="KSO_WM_UNIT_ID" val="custom20187308_2*l_h_i*1_5_1"/>
  <p:tag name="KSO_WM_TEMPLATE_CATEGORY" val="custom"/>
  <p:tag name="KSO_WM_TEMPLATE_INDEX" val="20187308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21.xml><?xml version="1.0" encoding="utf-8"?>
<p:tagLst xmlns:p="http://schemas.openxmlformats.org/presentationml/2006/main">
  <p:tag name="KSO_WM_UNIT_ISCONTENTSTITLE" val="1"/>
  <p:tag name="KSO_WM_UNIT_NOCLEAR" val="0"/>
  <p:tag name="KSO_WM_UNIT_VALUE" val="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187308_2*a*1"/>
  <p:tag name="KSO_WM_TEMPLATE_CATEGORY" val="custom"/>
  <p:tag name="KSO_WM_TEMPLATE_INDEX" val="20187308"/>
  <p:tag name="KSO_WM_UNIT_LAYERLEVEL" val="1"/>
  <p:tag name="KSO_WM_TAG_VERSION" val="1.0"/>
  <p:tag name="KSO_WM_BEAUTIFY_FLAG" val="#wm#"/>
  <p:tag name="KSO_WM_UNIT_PRESET_TEXT" val="目录"/>
  <p:tag name="KSO_WM_UNIT_TEXT_FILL_FORE_SCHEMECOLOR_INDEX" val="13"/>
  <p:tag name="KSO_WM_UNIT_TEXT_FILL_TYPE" val="1"/>
  <p:tag name="KSO_WM_UNIT_USESOURCEFORMAT_APPLY" val="1"/>
</p:tagLst>
</file>

<file path=ppt/tags/tag22.xml><?xml version="1.0" encoding="utf-8"?>
<p:tagLst xmlns:p="http://schemas.openxmlformats.org/presentationml/2006/main">
  <p:tag name="KSO_WM_SLIDE_ID" val="custom20187308_2"/>
  <p:tag name="KSO_WM_TEMPLATE_SUBCATEGORY" val="19"/>
  <p:tag name="KSO_WM_TEMPLATE_MASTER_TYPE" val="0"/>
  <p:tag name="KSO_WM_TEMPLATE_COLOR_TYPE" val="0"/>
  <p:tag name="KSO_WM_SLIDE_TYPE" val="contents"/>
  <p:tag name="KSO_WM_SLIDE_SUBTYPE" val="diag"/>
  <p:tag name="KSO_WM_SLIDE_ITEM_CNT" val="5"/>
  <p:tag name="KSO_WM_SLIDE_INDEX" val="2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187308"/>
  <p:tag name="KSO_WM_SLIDE_LAYOUT" val="a_b_l"/>
  <p:tag name="KSO_WM_SLIDE_LAYOUT_CNT" val="1_1_1"/>
</p:tagLst>
</file>

<file path=ppt/tags/tag23.xml><?xml version="1.0" encoding="utf-8"?>
<p:tagLst xmlns:p="http://schemas.openxmlformats.org/presentationml/2006/main">
  <p:tag name="KSO_WM_UNIT_ISCONTENTSTITLE" val="0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3*a*1"/>
  <p:tag name="KSO_WM_TEMPLATE_CATEGORY" val="custom"/>
  <p:tag name="KSO_WM_TEMPLATE_INDEX" val="20187308"/>
  <p:tag name="KSO_WM_UNIT_LAYERLEVEL" val="1"/>
  <p:tag name="KSO_WM_TAG_VERSION" val="1.0"/>
  <p:tag name="KSO_WM_BEAUTIFY_FLAG" val="#wm#"/>
  <p:tag name="KSO_WM_UNIT_PRESET_TEXT" val="单击此处添加标题"/>
</p:tagLst>
</file>

<file path=ppt/tags/tag24.xml><?xml version="1.0" encoding="utf-8"?>
<p:tagLst xmlns:p="http://schemas.openxmlformats.org/presentationml/2006/main">
  <p:tag name="KSO_WM_UNIT_ISCONTENTSTITLE" val="0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3*a*1"/>
  <p:tag name="KSO_WM_TEMPLATE_CATEGORY" val="custom"/>
  <p:tag name="KSO_WM_TEMPLATE_INDEX" val="20187308"/>
  <p:tag name="KSO_WM_UNIT_LAYERLEVEL" val="1"/>
  <p:tag name="KSO_WM_TAG_VERSION" val="1.0"/>
  <p:tag name="KSO_WM_BEAUTIFY_FLAG" val="#wm#"/>
  <p:tag name="KSO_WM_UNIT_PRESET_TEXT" val="单击此处添加标题"/>
</p:tagLst>
</file>

<file path=ppt/tags/tag25.xml><?xml version="1.0" encoding="utf-8"?>
<p:tagLst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SLIDE_ID" val="custom20187308_3"/>
  <p:tag name="KSO_WM_TEMPLATE_SUBCATEGORY" val="19"/>
  <p:tag name="KSO_WM_TEMPLATE_MASTER_TYPE" val="0"/>
  <p:tag name="KSO_WM_TEMPLATE_COLOR_TYPE" val="0"/>
  <p:tag name="KSO_WM_SLIDE_TYPE" val="sectionTitle"/>
  <p:tag name="KSO_WM_SLIDE_SUBTYPE" val="pureTxt"/>
  <p:tag name="KSO_WM_SLIDE_ITEM_CNT" val="0"/>
  <p:tag name="KSO_WM_SLIDE_INDEX" val="3"/>
  <p:tag name="KSO_WM_TAG_VERSION" val="1.0"/>
  <p:tag name="KSO_WM_BEAUTIFY_FLAG" val="#wm#"/>
  <p:tag name="KSO_WM_TEMPLATE_CATEGORY" val="custom"/>
  <p:tag name="KSO_WM_TEMPLATE_INDEX" val="20187308"/>
  <p:tag name="KSO_WM_SLIDE_LAYOUT" val="a_b_e"/>
  <p:tag name="KSO_WM_SLIDE_LAYOUT_CNT" val="1_1_1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8.xml><?xml version="1.0" encoding="utf-8"?>
<p:tagLst xmlns:p="http://schemas.openxmlformats.org/presentationml/2006/main">
  <p:tag name="KSO_WM_UNIT_NOCLEAR" val="0"/>
  <p:tag name="KSO_WM_UNIT_VALUE" val="67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187308_4*f*1"/>
  <p:tag name="KSO_WM_TEMPLATE_CATEGORY" val="custom"/>
  <p:tag name="KSO_WM_TEMPLATE_INDEX" val="20187308"/>
  <p:tag name="KSO_WM_UNIT_LAYERLEVEL" val="1"/>
  <p:tag name="KSO_WM_TAG_VERSION" val="1.0"/>
  <p:tag name="KSO_WM_BEAUTIFY_FLAG" val="#wm#"/>
  <p:tag name="KSO_WM_UNIT_PRESET_TEXT" val="单击此处添加文本具体内容，简明扼要的阐述您的观点。根据需要可酌情增减文字，以便观者准确的理解您传达的思想。单击此处添加文本具体内容，简明扼要的阐述您的观点。根据需要可酌情增减文字，以便观者准确的理解您传达的思想。&#13;单击此处添加文本具体内容，简明扼要的阐述您的观点。根据需要可酌情增减文字，以便观者准确的理解您传达的思想。&#13;单击此处添加文本具体内容，简明扼要的阐述您的观点。根据需要可酌情增减文字，以便观者准确的理解您传达的思想。&#13;单击此处添加文本具体内容，简明扼要的阐述您的观点。"/>
</p:tagLst>
</file>

<file path=ppt/tags/tag29.xml><?xml version="1.0" encoding="utf-8"?>
<p:tagLst xmlns:p="http://schemas.openxmlformats.org/presentationml/2006/main">
  <p:tag name="KSO_WM_UNIT_ISCONTENTSTITLE" val="0"/>
  <p:tag name="KSO_WM_UNIT_NOCLEAR" val="0"/>
  <p:tag name="KSO_WM_UNIT_VALUE" val="3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4*a*1"/>
  <p:tag name="KSO_WM_TEMPLATE_CATEGORY" val="custom"/>
  <p:tag name="KSO_WM_TEMPLATE_INDEX" val="20187308"/>
  <p:tag name="KSO_WM_UNIT_LAYERLEVEL" val="1"/>
  <p:tag name="KSO_WM_TAG_VERSION" val="1.0"/>
  <p:tag name="KSO_WM_BEAUTIFY_FLAG" val="#wm#"/>
  <p:tag name="KSO_WM_UNIT_PRESET_TEXT" val="单击此处添加标题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SLIDE_ID" val="custom20187308_4"/>
  <p:tag name="KSO_WM_TEMPLATE_SUBCATEGORY" val="19"/>
  <p:tag name="KSO_WM_TEMPLATE_MASTER_TYPE" val="0"/>
  <p:tag name="KSO_WM_TEMPLATE_COLOR_TYPE" val="0"/>
  <p:tag name="KSO_WM_SLIDE_TYPE" val="text"/>
  <p:tag name="KSO_WM_SLIDE_SUBTYPE" val="pureTxt"/>
  <p:tag name="KSO_WM_SLIDE_ITEM_CNT" val="0"/>
  <p:tag name="KSO_WM_SLIDE_INDEX" val="4"/>
  <p:tag name="KSO_WM_SLIDE_SIZE" val="854*464"/>
  <p:tag name="KSO_WM_SLIDE_POSITION" val="52*34"/>
  <p:tag name="KSO_WM_TAG_VERSION" val="1.0"/>
  <p:tag name="KSO_WM_BEAUTIFY_FLAG" val="#wm#"/>
  <p:tag name="KSO_WM_TEMPLATE_CATEGORY" val="custom"/>
  <p:tag name="KSO_WM_TEMPLATE_INDEX" val="20187308"/>
  <p:tag name="KSO_WM_SLIDE_LAYOUT" val="a_f"/>
  <p:tag name="KSO_WM_SLIDE_LAYOUT_CNT" val="1_1"/>
</p:tagLst>
</file>

<file path=ppt/tags/tag32.xml><?xml version="1.0" encoding="utf-8"?>
<p:tagLst xmlns:p="http://schemas.openxmlformats.org/presentationml/2006/main">
  <p:tag name="KSO_WM_UNIT_ISCONTENTSTITLE" val="0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3*a*1"/>
  <p:tag name="KSO_WM_TEMPLATE_CATEGORY" val="custom"/>
  <p:tag name="KSO_WM_TEMPLATE_INDEX" val="20187308"/>
  <p:tag name="KSO_WM_UNIT_LAYERLEVEL" val="1"/>
  <p:tag name="KSO_WM_TAG_VERSION" val="1.0"/>
  <p:tag name="KSO_WM_BEAUTIFY_FLAG" val="#wm#"/>
  <p:tag name="KSO_WM_UNIT_PRESET_TEXT" val="单击此处添加标题"/>
</p:tagLst>
</file>

<file path=ppt/tags/tag33.xml><?xml version="1.0" encoding="utf-8"?>
<p:tagLst xmlns:p="http://schemas.openxmlformats.org/presentationml/2006/main">
  <p:tag name="KSO_WM_UNIT_ISCONTENTSTITLE" val="0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3*a*1"/>
  <p:tag name="KSO_WM_TEMPLATE_CATEGORY" val="custom"/>
  <p:tag name="KSO_WM_TEMPLATE_INDEX" val="20187308"/>
  <p:tag name="KSO_WM_UNIT_LAYERLEVEL" val="1"/>
  <p:tag name="KSO_WM_TAG_VERSION" val="1.0"/>
  <p:tag name="KSO_WM_BEAUTIFY_FLAG" val="#wm#"/>
  <p:tag name="KSO_WM_UNIT_PRESET_TEXT" val="单击此处添加标题"/>
</p:tagLst>
</file>

<file path=ppt/tags/tag34.xml><?xml version="1.0" encoding="utf-8"?>
<p:tagLst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SLIDE_ID" val="custom20187308_3"/>
  <p:tag name="KSO_WM_TEMPLATE_SUBCATEGORY" val="19"/>
  <p:tag name="KSO_WM_TEMPLATE_MASTER_TYPE" val="0"/>
  <p:tag name="KSO_WM_TEMPLATE_COLOR_TYPE" val="0"/>
  <p:tag name="KSO_WM_SLIDE_TYPE" val="sectionTitle"/>
  <p:tag name="KSO_WM_SLIDE_SUBTYPE" val="pureTxt"/>
  <p:tag name="KSO_WM_SLIDE_ITEM_CNT" val="0"/>
  <p:tag name="KSO_WM_SLIDE_INDEX" val="3"/>
  <p:tag name="KSO_WM_TAG_VERSION" val="1.0"/>
  <p:tag name="KSO_WM_BEAUTIFY_FLAG" val="#wm#"/>
  <p:tag name="KSO_WM_TEMPLATE_CATEGORY" val="custom"/>
  <p:tag name="KSO_WM_TEMPLATE_INDEX" val="20187308"/>
  <p:tag name="KSO_WM_SLIDE_LAYOUT" val="a_b_e"/>
  <p:tag name="KSO_WM_SLIDE_LAYOUT_CNT" val="1_1_1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7.xml><?xml version="1.0" encoding="utf-8"?>
<p:tagLst xmlns:p="http://schemas.openxmlformats.org/presentationml/2006/main">
  <p:tag name="KSO_WM_UNIT_ISCONTENTSTITLE" val="0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3*a*1"/>
  <p:tag name="KSO_WM_TEMPLATE_CATEGORY" val="custom"/>
  <p:tag name="KSO_WM_TEMPLATE_INDEX" val="20187308"/>
  <p:tag name="KSO_WM_UNIT_LAYERLEVEL" val="1"/>
  <p:tag name="KSO_WM_TAG_VERSION" val="1.0"/>
  <p:tag name="KSO_WM_BEAUTIFY_FLAG" val="#wm#"/>
  <p:tag name="KSO_WM_UNIT_PRESET_TEXT" val="单击此处添加标题"/>
</p:tagLst>
</file>

<file path=ppt/tags/tag38.xml><?xml version="1.0" encoding="utf-8"?>
<p:tagLst xmlns:p="http://schemas.openxmlformats.org/presentationml/2006/main">
  <p:tag name="KSO_WM_UNIT_ISCONTENTSTITLE" val="0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3*a*1"/>
  <p:tag name="KSO_WM_TEMPLATE_CATEGORY" val="custom"/>
  <p:tag name="KSO_WM_TEMPLATE_INDEX" val="20187308"/>
  <p:tag name="KSO_WM_UNIT_LAYERLEVEL" val="1"/>
  <p:tag name="KSO_WM_TAG_VERSION" val="1.0"/>
  <p:tag name="KSO_WM_BEAUTIFY_FLAG" val="#wm#"/>
  <p:tag name="KSO_WM_UNIT_PRESET_TEXT" val="单击此处添加标题"/>
</p:tagLst>
</file>

<file path=ppt/tags/tag39.xml><?xml version="1.0" encoding="utf-8"?>
<p:tagLst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40.xml><?xml version="1.0" encoding="utf-8"?>
<p:tagLst xmlns:p="http://schemas.openxmlformats.org/presentationml/2006/main">
  <p:tag name="KSO_WM_SLIDE_ID" val="custom20187308_3"/>
  <p:tag name="KSO_WM_TEMPLATE_SUBCATEGORY" val="19"/>
  <p:tag name="KSO_WM_TEMPLATE_MASTER_TYPE" val="0"/>
  <p:tag name="KSO_WM_TEMPLATE_COLOR_TYPE" val="0"/>
  <p:tag name="KSO_WM_SLIDE_TYPE" val="sectionTitle"/>
  <p:tag name="KSO_WM_SLIDE_SUBTYPE" val="pureTxt"/>
  <p:tag name="KSO_WM_SLIDE_ITEM_CNT" val="0"/>
  <p:tag name="KSO_WM_SLIDE_INDEX" val="3"/>
  <p:tag name="KSO_WM_TAG_VERSION" val="1.0"/>
  <p:tag name="KSO_WM_BEAUTIFY_FLAG" val="#wm#"/>
  <p:tag name="KSO_WM_TEMPLATE_CATEGORY" val="custom"/>
  <p:tag name="KSO_WM_TEMPLATE_INDEX" val="20187308"/>
  <p:tag name="KSO_WM_SLIDE_LAYOUT" val="a_b_e"/>
  <p:tag name="KSO_WM_SLIDE_LAYOUT_CNT" val="1_1_1"/>
</p:tagLst>
</file>

<file path=ppt/tags/tag41.xml><?xml version="1.0" encoding="utf-8"?>
<p:tagLst xmlns:p="http://schemas.openxmlformats.org/presentationml/2006/main">
  <p:tag name="KSO_WM_UNIT_ISCONTENTSTITLE" val="0"/>
  <p:tag name="KSO_WM_UNIT_NOCLEAR" val="0"/>
  <p:tag name="KSO_WM_UNIT_VALUE" val="3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4*a*1"/>
  <p:tag name="KSO_WM_TEMPLATE_CATEGORY" val="custom"/>
  <p:tag name="KSO_WM_TEMPLATE_INDEX" val="20187308"/>
  <p:tag name="KSO_WM_UNIT_LAYERLEVEL" val="1"/>
  <p:tag name="KSO_WM_TAG_VERSION" val="1.0"/>
  <p:tag name="KSO_WM_BEAUTIFY_FLAG" val="#wm#"/>
  <p:tag name="KSO_WM_UNIT_PRESET_TEXT" val="单击此处添加标题"/>
</p:tagLst>
</file>

<file path=ppt/tags/tag42.xml><?xml version="1.0" encoding="utf-8"?>
<p:tagLst xmlns:p="http://schemas.openxmlformats.org/presentationml/2006/main">
  <p:tag name="KSO_WM_UNIT_NOCLEAR" val="0"/>
  <p:tag name="KSO_WM_UNIT_VALUE" val="67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187308_4*f*1"/>
  <p:tag name="KSO_WM_TEMPLATE_CATEGORY" val="custom"/>
  <p:tag name="KSO_WM_TEMPLATE_INDEX" val="20187308"/>
  <p:tag name="KSO_WM_UNIT_LAYERLEVEL" val="1"/>
  <p:tag name="KSO_WM_TAG_VERSION" val="1.0"/>
  <p:tag name="KSO_WM_BEAUTIFY_FLAG" val="#wm#"/>
  <p:tag name="KSO_WM_UNIT_PRESET_TEXT" val="单击此处添加文本具体内容，简明扼要的阐述您的观点。根据需要可酌情增减文字，以便观者准确的理解您传达的思想。单击此处添加文本具体内容，简明扼要的阐述您的观点。根据需要可酌情增减文字，以便观者准确的理解您传达的思想。&#13;单击此处添加文本具体内容，简明扼要的阐述您的观点。根据需要可酌情增减文字，以便观者准确的理解您传达的思想。&#13;单击此处添加文本具体内容，简明扼要的阐述您的观点。根据需要可酌情增减文字，以便观者准确的理解您传达的思想。&#13;单击此处添加文本具体内容，简明扼要的阐述您的观点。"/>
</p:tagLst>
</file>

<file path=ppt/tags/tag43.xml><?xml version="1.0" encoding="utf-8"?>
<p:tagLst xmlns:p="http://schemas.openxmlformats.org/presentationml/2006/main">
  <p:tag name="KSO_WM_SLIDE_ID" val="custom20187308_4"/>
  <p:tag name="KSO_WM_TEMPLATE_SUBCATEGORY" val="19"/>
  <p:tag name="KSO_WM_TEMPLATE_MASTER_TYPE" val="0"/>
  <p:tag name="KSO_WM_TEMPLATE_COLOR_TYPE" val="0"/>
  <p:tag name="KSO_WM_SLIDE_TYPE" val="text"/>
  <p:tag name="KSO_WM_SLIDE_SUBTYPE" val="pureTxt"/>
  <p:tag name="KSO_WM_SLIDE_ITEM_CNT" val="0"/>
  <p:tag name="KSO_WM_SLIDE_INDEX" val="4"/>
  <p:tag name="KSO_WM_SLIDE_SIZE" val="854*464"/>
  <p:tag name="KSO_WM_SLIDE_POSITION" val="52*34"/>
  <p:tag name="KSO_WM_TAG_VERSION" val="1.0"/>
  <p:tag name="KSO_WM_BEAUTIFY_FLAG" val="#wm#"/>
  <p:tag name="KSO_WM_TEMPLATE_CATEGORY" val="custom"/>
  <p:tag name="KSO_WM_TEMPLATE_INDEX" val="20187308"/>
  <p:tag name="KSO_WM_SLIDE_LAYOUT" val="a_f"/>
  <p:tag name="KSO_WM_SLIDE_LAYOUT_CNT" val="1_1"/>
</p:tagLst>
</file>

<file path=ppt/tags/tag44.xml><?xml version="1.0" encoding="utf-8"?>
<p:tagLst xmlns:p="http://schemas.openxmlformats.org/presentationml/2006/main">
  <p:tag name="KSO_WM_UNIT_ISCONTENTSTITLE" val="0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3*a*1"/>
  <p:tag name="KSO_WM_TEMPLATE_CATEGORY" val="custom"/>
  <p:tag name="KSO_WM_TEMPLATE_INDEX" val="20187308"/>
  <p:tag name="KSO_WM_UNIT_LAYERLEVEL" val="1"/>
  <p:tag name="KSO_WM_TAG_VERSION" val="1.0"/>
  <p:tag name="KSO_WM_BEAUTIFY_FLAG" val="#wm#"/>
  <p:tag name="KSO_WM_UNIT_PRESET_TEXT" val="单击此处添加标题"/>
</p:tagLst>
</file>

<file path=ppt/tags/tag45.xml><?xml version="1.0" encoding="utf-8"?>
<p:tagLst xmlns:p="http://schemas.openxmlformats.org/presentationml/2006/main">
  <p:tag name="KSO_WM_UNIT_ISCONTENTSTITLE" val="0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3*a*1"/>
  <p:tag name="KSO_WM_TEMPLATE_CATEGORY" val="custom"/>
  <p:tag name="KSO_WM_TEMPLATE_INDEX" val="20187308"/>
  <p:tag name="KSO_WM_UNIT_LAYERLEVEL" val="1"/>
  <p:tag name="KSO_WM_TAG_VERSION" val="1.0"/>
  <p:tag name="KSO_WM_BEAUTIFY_FLAG" val="#wm#"/>
  <p:tag name="KSO_WM_UNIT_PRESET_TEXT" val="单击此处添加标题"/>
</p:tagLst>
</file>

<file path=ppt/tags/tag46.xml><?xml version="1.0" encoding="utf-8"?>
<p:tagLst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SLIDE_ID" val="custom20187308_3"/>
  <p:tag name="KSO_WM_TEMPLATE_SUBCATEGORY" val="19"/>
  <p:tag name="KSO_WM_TEMPLATE_MASTER_TYPE" val="0"/>
  <p:tag name="KSO_WM_TEMPLATE_COLOR_TYPE" val="0"/>
  <p:tag name="KSO_WM_SLIDE_TYPE" val="sectionTitle"/>
  <p:tag name="KSO_WM_SLIDE_SUBTYPE" val="pureTxt"/>
  <p:tag name="KSO_WM_SLIDE_ITEM_CNT" val="0"/>
  <p:tag name="KSO_WM_SLIDE_INDEX" val="3"/>
  <p:tag name="KSO_WM_TAG_VERSION" val="1.0"/>
  <p:tag name="KSO_WM_BEAUTIFY_FLAG" val="#wm#"/>
  <p:tag name="KSO_WM_TEMPLATE_CATEGORY" val="custom"/>
  <p:tag name="KSO_WM_TEMPLATE_INDEX" val="20187308"/>
  <p:tag name="KSO_WM_SLIDE_LAYOUT" val="a_b_e"/>
  <p:tag name="KSO_WM_SLIDE_LAYOUT_CNT" val="1_1_1"/>
</p:tagLst>
</file>

<file path=ppt/tags/tag48.xml><?xml version="1.0" encoding="utf-8"?>
<p:tagLst xmlns:p="http://schemas.openxmlformats.org/presentationml/2006/main">
  <p:tag name="KSO_WM_UNIT_ISCONTENTSTITLE" val="0"/>
  <p:tag name="KSO_WM_UNIT_NOCLEAR" val="0"/>
  <p:tag name="KSO_WM_UNIT_VALUE" val="3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4*a*1"/>
  <p:tag name="KSO_WM_TEMPLATE_CATEGORY" val="custom"/>
  <p:tag name="KSO_WM_TEMPLATE_INDEX" val="20187308"/>
  <p:tag name="KSO_WM_UNIT_LAYERLEVEL" val="1"/>
  <p:tag name="KSO_WM_TAG_VERSION" val="1.0"/>
  <p:tag name="KSO_WM_BEAUTIFY_FLAG" val="#wm#"/>
  <p:tag name="KSO_WM_UNIT_PRESET_TEXT" val="单击此处添加标题"/>
</p:tagLst>
</file>

<file path=ppt/tags/tag49.xml><?xml version="1.0" encoding="utf-8"?>
<p:tagLst xmlns:p="http://schemas.openxmlformats.org/presentationml/2006/main">
  <p:tag name="KSO_WM_UNIT_NOCLEAR" val="0"/>
  <p:tag name="KSO_WM_UNIT_VALUE" val="67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187308_4*f*1"/>
  <p:tag name="KSO_WM_TEMPLATE_CATEGORY" val="custom"/>
  <p:tag name="KSO_WM_TEMPLATE_INDEX" val="20187308"/>
  <p:tag name="KSO_WM_UNIT_LAYERLEVEL" val="1"/>
  <p:tag name="KSO_WM_TAG_VERSION" val="1.0"/>
  <p:tag name="KSO_WM_BEAUTIFY_FLAG" val="#wm#"/>
  <p:tag name="KSO_WM_UNIT_PRESET_TEXT" val="单击此处添加文本具体内容，简明扼要的阐述您的观点。根据需要可酌情增减文字，以便观者准确的理解您传达的思想。单击此处添加文本具体内容，简明扼要的阐述您的观点。根据需要可酌情增减文字，以便观者准确的理解您传达的思想。&#13;单击此处添加文本具体内容，简明扼要的阐述您的观点。根据需要可酌情增减文字，以便观者准确的理解您传达的思想。&#13;单击此处添加文本具体内容，简明扼要的阐述您的观点。根据需要可酌情增减文字，以便观者准确的理解您传达的思想。&#13;单击此处添加文本具体内容，简明扼要的阐述您的观点。"/>
</p:tagLst>
</file>

<file path=ppt/tags/tag5.xml><?xml version="1.0" encoding="utf-8"?>
<p:tagLst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SLIDE_ID" val="custom20187308_4"/>
  <p:tag name="KSO_WM_TEMPLATE_SUBCATEGORY" val="19"/>
  <p:tag name="KSO_WM_TEMPLATE_MASTER_TYPE" val="0"/>
  <p:tag name="KSO_WM_TEMPLATE_COLOR_TYPE" val="0"/>
  <p:tag name="KSO_WM_SLIDE_TYPE" val="text"/>
  <p:tag name="KSO_WM_SLIDE_SUBTYPE" val="pureTxt"/>
  <p:tag name="KSO_WM_SLIDE_ITEM_CNT" val="0"/>
  <p:tag name="KSO_WM_SLIDE_INDEX" val="4"/>
  <p:tag name="KSO_WM_SLIDE_SIZE" val="854*464"/>
  <p:tag name="KSO_WM_SLIDE_POSITION" val="52*34"/>
  <p:tag name="KSO_WM_TAG_VERSION" val="1.0"/>
  <p:tag name="KSO_WM_BEAUTIFY_FLAG" val="#wm#"/>
  <p:tag name="KSO_WM_TEMPLATE_CATEGORY" val="custom"/>
  <p:tag name="KSO_WM_TEMPLATE_INDEX" val="20187308"/>
  <p:tag name="KSO_WM_SLIDE_LAYOUT" val="a_f"/>
  <p:tag name="KSO_WM_SLIDE_LAYOUT_CNT" val="1_1"/>
</p:tagLst>
</file>

<file path=ppt/tags/tag51.xml><?xml version="1.0" encoding="utf-8"?>
<p:tagLst xmlns:p="http://schemas.openxmlformats.org/presentationml/2006/main">
  <p:tag name="KSO_WM_UNIT_ISCONTENTSTITLE" val="0"/>
  <p:tag name="KSO_WM_UNIT_NOCLEAR" val="0"/>
  <p:tag name="KSO_WM_UNIT_VALUE" val="3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4*a*1"/>
  <p:tag name="KSO_WM_TEMPLATE_CATEGORY" val="custom"/>
  <p:tag name="KSO_WM_TEMPLATE_INDEX" val="20187308"/>
  <p:tag name="KSO_WM_UNIT_LAYERLEVEL" val="1"/>
  <p:tag name="KSO_WM_TAG_VERSION" val="1.0"/>
  <p:tag name="KSO_WM_BEAUTIFY_FLAG" val="#wm#"/>
  <p:tag name="KSO_WM_UNIT_PRESET_TEXT" val="单击此处添加标题"/>
</p:tagLst>
</file>

<file path=ppt/tags/tag52.xml><?xml version="1.0" encoding="utf-8"?>
<p:tagLst xmlns:p="http://schemas.openxmlformats.org/presentationml/2006/main">
  <p:tag name="KSO_WM_SLIDE_ID" val="custom20187308_4"/>
  <p:tag name="KSO_WM_TEMPLATE_SUBCATEGORY" val="19"/>
  <p:tag name="KSO_WM_TEMPLATE_MASTER_TYPE" val="0"/>
  <p:tag name="KSO_WM_TEMPLATE_COLOR_TYPE" val="0"/>
  <p:tag name="KSO_WM_SLIDE_TYPE" val="text"/>
  <p:tag name="KSO_WM_SLIDE_SUBTYPE" val="pureTxt"/>
  <p:tag name="KSO_WM_SLIDE_ITEM_CNT" val="0"/>
  <p:tag name="KSO_WM_SLIDE_INDEX" val="4"/>
  <p:tag name="KSO_WM_SLIDE_SIZE" val="854*464"/>
  <p:tag name="KSO_WM_SLIDE_POSITION" val="52*34"/>
  <p:tag name="KSO_WM_TAG_VERSION" val="1.0"/>
  <p:tag name="KSO_WM_BEAUTIFY_FLAG" val="#wm#"/>
  <p:tag name="KSO_WM_TEMPLATE_CATEGORY" val="custom"/>
  <p:tag name="KSO_WM_TEMPLATE_INDEX" val="20187308"/>
  <p:tag name="KSO_WM_SLIDE_LAYOUT" val="a_f"/>
  <p:tag name="KSO_WM_SLIDE_LAYOUT_CNT" val="1_1"/>
</p:tagLst>
</file>

<file path=ppt/tags/tag53.xml><?xml version="1.0" encoding="utf-8"?>
<p:tagLst xmlns:p="http://schemas.openxmlformats.org/presentationml/2006/main">
  <p:tag name="KSO_WM_UNIT_ISCONTENTSTITLE" val="0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3*a*1"/>
  <p:tag name="KSO_WM_TEMPLATE_CATEGORY" val="custom"/>
  <p:tag name="KSO_WM_TEMPLATE_INDEX" val="20187308"/>
  <p:tag name="KSO_WM_UNIT_LAYERLEVEL" val="1"/>
  <p:tag name="KSO_WM_TAG_VERSION" val="1.0"/>
  <p:tag name="KSO_WM_BEAUTIFY_FLAG" val="#wm#"/>
  <p:tag name="KSO_WM_UNIT_PRESET_TEXT" val="单击此处添加标题"/>
</p:tagLst>
</file>

<file path=ppt/tags/tag54.xml><?xml version="1.0" encoding="utf-8"?>
<p:tagLst xmlns:p="http://schemas.openxmlformats.org/presentationml/2006/main">
  <p:tag name="KSO_WM_UNIT_ISCONTENTSTITLE" val="0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3*a*1"/>
  <p:tag name="KSO_WM_TEMPLATE_CATEGORY" val="custom"/>
  <p:tag name="KSO_WM_TEMPLATE_INDEX" val="20187308"/>
  <p:tag name="KSO_WM_UNIT_LAYERLEVEL" val="1"/>
  <p:tag name="KSO_WM_TAG_VERSION" val="1.0"/>
  <p:tag name="KSO_WM_BEAUTIFY_FLAG" val="#wm#"/>
  <p:tag name="KSO_WM_UNIT_PRESET_TEXT" val="单击此处添加标题"/>
</p:tagLst>
</file>

<file path=ppt/tags/tag55.xml><?xml version="1.0" encoding="utf-8"?>
<p:tagLst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SLIDE_ID" val="custom20187308_3"/>
  <p:tag name="KSO_WM_TEMPLATE_SUBCATEGORY" val="19"/>
  <p:tag name="KSO_WM_TEMPLATE_MASTER_TYPE" val="0"/>
  <p:tag name="KSO_WM_TEMPLATE_COLOR_TYPE" val="0"/>
  <p:tag name="KSO_WM_SLIDE_TYPE" val="sectionTitle"/>
  <p:tag name="KSO_WM_SLIDE_SUBTYPE" val="pureTxt"/>
  <p:tag name="KSO_WM_SLIDE_ITEM_CNT" val="0"/>
  <p:tag name="KSO_WM_SLIDE_INDEX" val="3"/>
  <p:tag name="KSO_WM_TAG_VERSION" val="1.0"/>
  <p:tag name="KSO_WM_BEAUTIFY_FLAG" val="#wm#"/>
  <p:tag name="KSO_WM_TEMPLATE_CATEGORY" val="custom"/>
  <p:tag name="KSO_WM_TEMPLATE_INDEX" val="20187308"/>
  <p:tag name="KSO_WM_SLIDE_LAYOUT" val="a_b_e"/>
  <p:tag name="KSO_WM_SLIDE_LAYOUT_CNT" val="1_1_1"/>
</p:tagLst>
</file>

<file path=ppt/tags/tag57.xml><?xml version="1.0" encoding="utf-8"?>
<p:tagLst xmlns:p="http://schemas.openxmlformats.org/presentationml/2006/main">
  <p:tag name="KSO_WM_UNIT_ISCONTENTSTITLE" val="0"/>
  <p:tag name="KSO_WM_UNIT_NOCLEAR" val="0"/>
  <p:tag name="KSO_WM_UNIT_VALUE" val="3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4*a*1"/>
  <p:tag name="KSO_WM_TEMPLATE_CATEGORY" val="custom"/>
  <p:tag name="KSO_WM_TEMPLATE_INDEX" val="20187308"/>
  <p:tag name="KSO_WM_UNIT_LAYERLEVEL" val="1"/>
  <p:tag name="KSO_WM_TAG_VERSION" val="1.0"/>
  <p:tag name="KSO_WM_BEAUTIFY_FLAG" val="#wm#"/>
  <p:tag name="KSO_WM_UNIT_PRESET_TEXT" val="单击此处添加标题"/>
</p:tagLst>
</file>

<file path=ppt/tags/tag58.xml><?xml version="1.0" encoding="utf-8"?>
<p:tagLst xmlns:p="http://schemas.openxmlformats.org/presentationml/2006/main">
  <p:tag name="KSO_WM_UNIT_NOCLEAR" val="0"/>
  <p:tag name="KSO_WM_UNIT_VALUE" val="67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187308_4*f*1"/>
  <p:tag name="KSO_WM_TEMPLATE_CATEGORY" val="custom"/>
  <p:tag name="KSO_WM_TEMPLATE_INDEX" val="20187308"/>
  <p:tag name="KSO_WM_UNIT_LAYERLEVEL" val="1"/>
  <p:tag name="KSO_WM_TAG_VERSION" val="1.0"/>
  <p:tag name="KSO_WM_BEAUTIFY_FLAG" val="#wm#"/>
  <p:tag name="KSO_WM_UNIT_PRESET_TEXT" val="单击此处添加文本具体内容，简明扼要的阐述您的观点。根据需要可酌情增减文字，以便观者准确的理解您传达的思想。单击此处添加文本具体内容，简明扼要的阐述您的观点。根据需要可酌情增减文字，以便观者准确的理解您传达的思想。&#13;单击此处添加文本具体内容，简明扼要的阐述您的观点。根据需要可酌情增减文字，以便观者准确的理解您传达的思想。&#13;单击此处添加文本具体内容，简明扼要的阐述您的观点。根据需要可酌情增减文字，以便观者准确的理解您传达的思想。&#13;单击此处添加文本具体内容，简明扼要的阐述您的观点。"/>
</p:tagLst>
</file>

<file path=ppt/tags/tag59.xml><?xml version="1.0" encoding="utf-8"?>
<p:tagLst xmlns:p="http://schemas.openxmlformats.org/presentationml/2006/main">
  <p:tag name="KSO_WM_SLIDE_ID" val="custom20187308_4"/>
  <p:tag name="KSO_WM_TEMPLATE_SUBCATEGORY" val="19"/>
  <p:tag name="KSO_WM_TEMPLATE_MASTER_TYPE" val="0"/>
  <p:tag name="KSO_WM_TEMPLATE_COLOR_TYPE" val="0"/>
  <p:tag name="KSO_WM_SLIDE_TYPE" val="text"/>
  <p:tag name="KSO_WM_SLIDE_SUBTYPE" val="pureTxt"/>
  <p:tag name="KSO_WM_SLIDE_ITEM_CNT" val="0"/>
  <p:tag name="KSO_WM_SLIDE_INDEX" val="4"/>
  <p:tag name="KSO_WM_SLIDE_SIZE" val="854*464"/>
  <p:tag name="KSO_WM_SLIDE_POSITION" val="52*34"/>
  <p:tag name="KSO_WM_TAG_VERSION" val="1.0"/>
  <p:tag name="KSO_WM_BEAUTIFY_FLAG" val="#wm#"/>
  <p:tag name="KSO_WM_TEMPLATE_CATEGORY" val="custom"/>
  <p:tag name="KSO_WM_TEMPLATE_INDEX" val="20187308"/>
  <p:tag name="KSO_WM_SLIDE_LAYOUT" val="a_f"/>
  <p:tag name="KSO_WM_SLIDE_LAYOUT_CNT" val="1_1"/>
</p:tagLst>
</file>

<file path=ppt/tags/tag6.xml><?xml version="1.0" encoding="utf-8"?>
<p:tagLst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ISCONTENTSTITLE" val="0"/>
  <p:tag name="KSO_WM_UNIT_NOCLEAR" val="0"/>
  <p:tag name="KSO_WM_UNIT_VALUE" val="3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5*a*1"/>
  <p:tag name="KSO_WM_TEMPLATE_CATEGORY" val="custom"/>
  <p:tag name="KSO_WM_TEMPLATE_INDEX" val="20187308"/>
  <p:tag name="KSO_WM_UNIT_LAYERLEVEL" val="1"/>
  <p:tag name="KSO_WM_TAG_VERSION" val="1.0"/>
  <p:tag name="KSO_WM_BEAUTIFY_FLAG" val="#wm#"/>
  <p:tag name="KSO_WM_UNIT_PRESET_TEXT" val="谢谢观看"/>
</p:tagLst>
</file>

<file path=ppt/tags/tag61.xml><?xml version="1.0" encoding="utf-8"?>
<p:tagLst xmlns:p="http://schemas.openxmlformats.org/presentationml/2006/main">
  <p:tag name="KSO_WM_SLIDE_ID" val="custom20187308_15"/>
  <p:tag name="KSO_WM_TEMPLATE_SUBCATEGORY" val="19"/>
  <p:tag name="KSO_WM_TEMPLATE_MASTER_TYPE" val="0"/>
  <p:tag name="KSO_WM_TEMPLATE_COLOR_TYPE" val="0"/>
  <p:tag name="KSO_WM_SLIDE_TYPE" val="endPage"/>
  <p:tag name="KSO_WM_SLIDE_SUBTYPE" val="pureTxt"/>
  <p:tag name="KSO_WM_SLIDE_ITEM_CNT" val="0"/>
  <p:tag name="KSO_WM_SLIDE_INDEX" val="15"/>
  <p:tag name="KSO_WM_TAG_VERSION" val="1.0"/>
  <p:tag name="KSO_WM_BEAUTIFY_FLAG" val="#wm#"/>
  <p:tag name="KSO_WM_TEMPLATE_CATEGORY" val="custom"/>
  <p:tag name="KSO_WM_TEMPLATE_INDEX" val="20187308"/>
  <p:tag name="KSO_WM_SLIDE_LAYOUT" val="a"/>
  <p:tag name="KSO_WM_SLIDE_LAYOUT_CNT" val="1"/>
</p:tagLst>
</file>

<file path=ppt/tags/tag7.xml><?xml version="1.0" encoding="utf-8"?>
<p:tagLst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月儿圆圆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2368</Words>
  <Application>WPS 演示</Application>
  <PresentationFormat>宽屏</PresentationFormat>
  <Paragraphs>193</Paragraphs>
  <Slides>15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4" baseType="lpstr">
      <vt:lpstr>Arial</vt:lpstr>
      <vt:lpstr>宋体</vt:lpstr>
      <vt:lpstr>Wingdings</vt:lpstr>
      <vt:lpstr>微软雅黑</vt:lpstr>
      <vt:lpstr>庞门正道标题体</vt:lpstr>
      <vt:lpstr>Arial Unicode MS</vt:lpstr>
      <vt:lpstr>Calibri</vt:lpstr>
      <vt:lpstr>Times New Roman</vt:lpstr>
      <vt:lpstr>思源黑体 CN Heavy</vt:lpstr>
      <vt:lpstr>思源黑体 CN Normal</vt:lpstr>
      <vt:lpstr>思源黑体 CN Medium</vt:lpstr>
      <vt:lpstr>华文中宋</vt:lpstr>
      <vt:lpstr>华文隶书</vt:lpstr>
      <vt:lpstr>思源宋體</vt:lpstr>
      <vt:lpstr>思源宋體 Medium</vt:lpstr>
      <vt:lpstr>思源黑体 CN Light</vt:lpstr>
      <vt:lpstr>思源黑体 CN Bold</vt:lpstr>
      <vt:lpstr>Wingdings</vt:lpstr>
      <vt:lpstr>月儿圆圆</vt:lpstr>
      <vt:lpstr>抖音红人电商研究报告</vt:lpstr>
      <vt:lpstr>PowerPoint 演示文稿</vt:lpstr>
      <vt:lpstr>抖音红人电商研究报告</vt:lpstr>
      <vt:lpstr> 产品介绍 </vt:lpstr>
      <vt:lpstr>抖音围绕电商布局所开展的动作</vt:lpstr>
      <vt:lpstr>抖音产品介绍 </vt:lpstr>
      <vt:lpstr>抖音好物榜</vt:lpstr>
      <vt:lpstr>抖音好物榜 </vt:lpstr>
      <vt:lpstr>抖音商品浏览榜</vt:lpstr>
      <vt:lpstr>抖音商品浏览榜 </vt:lpstr>
      <vt:lpstr> 抖音视频带货榜 </vt:lpstr>
      <vt:lpstr> 抖音视频带货榜 </vt:lpstr>
      <vt:lpstr>抖音产品介绍 </vt:lpstr>
      <vt:lpstr>抖音达人销量榜</vt:lpstr>
      <vt:lpstr>谢谢观看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属金牛的双子座</cp:lastModifiedBy>
  <cp:revision>32</cp:revision>
  <dcterms:created xsi:type="dcterms:W3CDTF">2019-06-19T02:08:00Z</dcterms:created>
  <dcterms:modified xsi:type="dcterms:W3CDTF">2019-11-21T07:40:58Z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2052-11.1.0.9175</vt:lpwstr>
  </property>
  <property fmtid="{D5CDD505-2E9C-101B-9397-08002B2CF9AE}" pid="3" name="KSOTemplateUUID">
    <vt:lpwstr>v1.0_mb_4q3g0m0A4QfvmnHzRNwGHw==</vt:lpwstr>
  </property>
</Properties>
</file>