
<file path=[Content_Types].xml><?xml version="1.0" encoding="utf-8"?>
<Types xmlns="http://schemas.openxmlformats.org/package/2006/content-types">
  <Default ContentType="application/xml" Extension="xml"/>
  <Default ContentType="image/jpeg" Extension="jpeg"/>
  <Default ContentType="application/vnd.openxmlformats-officedocument.spreadsheetml.sheet" Extension="xlsx"/>
  <Default ContentType="image/png" Extension="png"/>
  <Default ContentType="application/vnd.openxmlformats-package.relationships+xml" Extension="rels"/>
  <Override ContentType="application/vnd.openxmlformats-officedocument.customXmlProperties+xml" PartName="/customXml/itemProps73.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openxmlformats-officedocument.drawingml.chart+xml" PartName="/ppt/charts/chart1.xml"/>
  <Override ContentType="application/vnd.openxmlformats-officedocument.drawingml.chart+xml" PartName="/ppt/charts/chart2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handoutMaster+xml" PartName="/ppt/handoutMasters/handoutMaster1.xml"/>
  <Override ContentType="image/svg+xml" PartName="/ppt/media/image1.svg"/>
  <Override ContentType="image/svg+xml" PartName="/ppt/media/image2.svg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presentationml.tags+xml" PartName="/ppt/tags/tag1.xml"/>
  <Override ContentType="application/vnd.openxmlformats-officedocument.presentationml.tags+xml" PartName="/ppt/tags/tag10.xml"/>
  <Override ContentType="application/vnd.openxmlformats-officedocument.presentationml.tags+xml" PartName="/ppt/tags/tag11.xml"/>
  <Override ContentType="application/vnd.openxmlformats-officedocument.presentationml.tags+xml" PartName="/ppt/tags/tag12.xml"/>
  <Override ContentType="application/vnd.openxmlformats-officedocument.presentationml.tags+xml" PartName="/ppt/tags/tag13.xml"/>
  <Override ContentType="application/vnd.openxmlformats-officedocument.presentationml.tags+xml" PartName="/ppt/tags/tag14.xml"/>
  <Override ContentType="application/vnd.openxmlformats-officedocument.presentationml.tags+xml" PartName="/ppt/tags/tag15.xml"/>
  <Override ContentType="application/vnd.openxmlformats-officedocument.presentationml.tags+xml" PartName="/ppt/tags/tag16.xml"/>
  <Override ContentType="application/vnd.openxmlformats-officedocument.presentationml.tags+xml" PartName="/ppt/tags/tag17.xml"/>
  <Override ContentType="application/vnd.openxmlformats-officedocument.presentationml.tags+xml" PartName="/ppt/tags/tag18.xml"/>
  <Override ContentType="application/vnd.openxmlformats-officedocument.presentationml.tags+xml" PartName="/ppt/tags/tag19.xml"/>
  <Override ContentType="application/vnd.openxmlformats-officedocument.presentationml.tags+xml" PartName="/ppt/tags/tag2.xml"/>
  <Override ContentType="application/vnd.openxmlformats-officedocument.presentationml.tags+xml" PartName="/ppt/tags/tag20.xml"/>
  <Override ContentType="application/vnd.openxmlformats-officedocument.presentationml.tags+xml" PartName="/ppt/tags/tag21.xml"/>
  <Override ContentType="application/vnd.openxmlformats-officedocument.presentationml.tags+xml" PartName="/ppt/tags/tag22.xml"/>
  <Override ContentType="application/vnd.openxmlformats-officedocument.presentationml.tags+xml" PartName="/ppt/tags/tag23.xml"/>
  <Override ContentType="application/vnd.openxmlformats-officedocument.presentationml.tags+xml" PartName="/ppt/tags/tag24.xml"/>
  <Override ContentType="application/vnd.openxmlformats-officedocument.presentationml.tags+xml" PartName="/ppt/tags/tag25.xml"/>
  <Override ContentType="application/vnd.openxmlformats-officedocument.presentationml.tags+xml" PartName="/ppt/tags/tag26.xml"/>
  <Override ContentType="application/vnd.openxmlformats-officedocument.presentationml.tags+xml" PartName="/ppt/tags/tag27.xml"/>
  <Override ContentType="application/vnd.openxmlformats-officedocument.presentationml.tags+xml" PartName="/ppt/tags/tag28.xml"/>
  <Override ContentType="application/vnd.openxmlformats-officedocument.presentationml.tags+xml" PartName="/ppt/tags/tag29.xml"/>
  <Override ContentType="application/vnd.openxmlformats-officedocument.presentationml.tags+xml" PartName="/ppt/tags/tag3.xml"/>
  <Override ContentType="application/vnd.openxmlformats-officedocument.presentationml.tags+xml" PartName="/ppt/tags/tag30.xml"/>
  <Override ContentType="application/vnd.openxmlformats-officedocument.presentationml.tags+xml" PartName="/ppt/tags/tag31.xml"/>
  <Override ContentType="application/vnd.openxmlformats-officedocument.presentationml.tags+xml" PartName="/ppt/tags/tag32.xml"/>
  <Override ContentType="application/vnd.openxmlformats-officedocument.presentationml.tags+xml" PartName="/ppt/tags/tag33.xml"/>
  <Override ContentType="application/vnd.openxmlformats-officedocument.presentationml.tags+xml" PartName="/ppt/tags/tag34.xml"/>
  <Override ContentType="application/vnd.openxmlformats-officedocument.presentationml.tags+xml" PartName="/ppt/tags/tag35.xml"/>
  <Override ContentType="application/vnd.openxmlformats-officedocument.presentationml.tags+xml" PartName="/ppt/tags/tag36.xml"/>
  <Override ContentType="application/vnd.openxmlformats-officedocument.presentationml.tags+xml" PartName="/ppt/tags/tag37.xml"/>
  <Override ContentType="application/vnd.openxmlformats-officedocument.presentationml.tags+xml" PartName="/ppt/tags/tag38.xml"/>
  <Override ContentType="application/vnd.openxmlformats-officedocument.presentationml.tags+xml" PartName="/ppt/tags/tag39.xml"/>
  <Override ContentType="application/vnd.openxmlformats-officedocument.presentationml.tags+xml" PartName="/ppt/tags/tag4.xml"/>
  <Override ContentType="application/vnd.openxmlformats-officedocument.presentationml.tags+xml" PartName="/ppt/tags/tag40.xml"/>
  <Override ContentType="application/vnd.openxmlformats-officedocument.presentationml.tags+xml" PartName="/ppt/tags/tag41.xml"/>
  <Override ContentType="application/vnd.openxmlformats-officedocument.presentationml.tags+xml" PartName="/ppt/tags/tag42.xml"/>
  <Override ContentType="application/vnd.openxmlformats-officedocument.presentationml.tags+xml" PartName="/ppt/tags/tag43.xml"/>
  <Override ContentType="application/vnd.openxmlformats-officedocument.presentationml.tags+xml" PartName="/ppt/tags/tag44.xml"/>
  <Override ContentType="application/vnd.openxmlformats-officedocument.presentationml.tags+xml" PartName="/ppt/tags/tag45.xml"/>
  <Override ContentType="application/vnd.openxmlformats-officedocument.presentationml.tags+xml" PartName="/ppt/tags/tag46.xml"/>
  <Override ContentType="application/vnd.openxmlformats-officedocument.presentationml.tags+xml" PartName="/ppt/tags/tag47.xml"/>
  <Override ContentType="application/vnd.openxmlformats-officedocument.presentationml.tags+xml" PartName="/ppt/tags/tag48.xml"/>
  <Override ContentType="application/vnd.openxmlformats-officedocument.presentationml.tags+xml" PartName="/ppt/tags/tag49.xml"/>
  <Override ContentType="application/vnd.openxmlformats-officedocument.presentationml.tags+xml" PartName="/ppt/tags/tag5.xml"/>
  <Override ContentType="application/vnd.openxmlformats-officedocument.presentationml.tags+xml" PartName="/ppt/tags/tag50.xml"/>
  <Override ContentType="application/vnd.openxmlformats-officedocument.presentationml.tags+xml" PartName="/ppt/tags/tag51.xml"/>
  <Override ContentType="application/vnd.openxmlformats-officedocument.presentationml.tags+xml" PartName="/ppt/tags/tag52.xml"/>
  <Override ContentType="application/vnd.openxmlformats-officedocument.presentationml.tags+xml" PartName="/ppt/tags/tag53.xml"/>
  <Override ContentType="application/vnd.openxmlformats-officedocument.presentationml.tags+xml" PartName="/ppt/tags/tag54.xml"/>
  <Override ContentType="application/vnd.openxmlformats-officedocument.presentationml.tags+xml" PartName="/ppt/tags/tag55.xml"/>
  <Override ContentType="application/vnd.openxmlformats-officedocument.presentationml.tags+xml" PartName="/ppt/tags/tag56.xml"/>
  <Override ContentType="application/vnd.openxmlformats-officedocument.presentationml.tags+xml" PartName="/ppt/tags/tag57.xml"/>
  <Override ContentType="application/vnd.openxmlformats-officedocument.presentationml.tags+xml" PartName="/ppt/tags/tag58.xml"/>
  <Override ContentType="application/vnd.openxmlformats-officedocument.presentationml.tags+xml" PartName="/ppt/tags/tag59.xml"/>
  <Override ContentType="application/vnd.openxmlformats-officedocument.presentationml.tags+xml" PartName="/ppt/tags/tag6.xml"/>
  <Override ContentType="application/vnd.openxmlformats-officedocument.presentationml.tags+xml" PartName="/ppt/tags/tag60.xml"/>
  <Override ContentType="application/vnd.openxmlformats-officedocument.presentationml.tags+xml" PartName="/ppt/tags/tag61.xml"/>
  <Override ContentType="application/vnd.openxmlformats-officedocument.presentationml.tags+xml" PartName="/ppt/tags/tag62.xml"/>
  <Override ContentType="application/vnd.openxmlformats-officedocument.presentationml.tags+xml" PartName="/ppt/tags/tag63.xml"/>
  <Override ContentType="application/vnd.openxmlformats-officedocument.presentationml.tags+xml" PartName="/ppt/tags/tag64.xml"/>
  <Override ContentType="application/vnd.openxmlformats-officedocument.presentationml.tags+xml" PartName="/ppt/tags/tag65.xml"/>
  <Override ContentType="application/vnd.openxmlformats-officedocument.presentationml.tags+xml" PartName="/ppt/tags/tag66.xml"/>
  <Override ContentType="application/vnd.openxmlformats-officedocument.presentationml.tags+xml" PartName="/ppt/tags/tag67.xml"/>
  <Override ContentType="application/vnd.openxmlformats-officedocument.presentationml.tags+xml" PartName="/ppt/tags/tag68.xml"/>
  <Override ContentType="application/vnd.openxmlformats-officedocument.presentationml.tags+xml" PartName="/ppt/tags/tag69.xml"/>
  <Override ContentType="application/vnd.openxmlformats-officedocument.presentationml.tags+xml" PartName="/ppt/tags/tag7.xml"/>
  <Override ContentType="application/vnd.openxmlformats-officedocument.presentationml.tags+xml" PartName="/ppt/tags/tag70.xml"/>
  <Override ContentType="application/vnd.openxmlformats-officedocument.presentationml.tags+xml" PartName="/ppt/tags/tag71.xml"/>
  <Override ContentType="application/vnd.openxmlformats-officedocument.presentationml.tags+xml" PartName="/ppt/tags/tag72.xml"/>
  <Override ContentType="application/vnd.openxmlformats-officedocument.presentationml.tags+xml" PartName="/ppt/tags/tag8.xml"/>
  <Override ContentType="application/vnd.openxmlformats-officedocument.presentationml.tags+xml" PartName="/ppt/tags/tag9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5"/>
  </p:handoutMasterIdLst>
  <p:sldIdLst>
    <p:sldId id="256" r:id="rId3"/>
    <p:sldId id="257" r:id="rId5"/>
    <p:sldId id="270" r:id="rId6"/>
    <p:sldId id="259" r:id="rId7"/>
    <p:sldId id="260" r:id="rId8"/>
    <p:sldId id="261" r:id="rId9"/>
    <p:sldId id="262" r:id="rId10"/>
    <p:sldId id="266" r:id="rId11"/>
    <p:sldId id="267" r:id="rId12"/>
    <p:sldId id="263" r:id="rId13"/>
    <p:sldId id="265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16767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60"/>
        <p:guide pos="391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customXml" Target="../customXml/item1.xml"/><Relationship Id="rId2" Type="http://schemas.openxmlformats.org/officeDocument/2006/relationships/theme" Target="theme/theme1.xml"/><Relationship Id="rId19" Type="http://schemas.openxmlformats.org/officeDocument/2006/relationships/customXmlProps" Target="../customXml/itemProps73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rgbClr val="616767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717740953"/>
        <c:axId val="101544291"/>
      </c:lineChart>
      <c:catAx>
        <c:axId val="717740953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01544291"/>
        <c:crosses val="autoZero"/>
        <c:auto val="1"/>
        <c:lblAlgn val="ctr"/>
        <c:lblOffset val="100"/>
        <c:noMultiLvlLbl val="0"/>
      </c:catAx>
      <c:valAx>
        <c:axId val="1015442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71774095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2956"/>
          <c:y val="0.1492"/>
          <c:w val="0.96744"/>
          <c:h val="0.766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0071809"/>
        <c:axId val="279519679"/>
      </c:barChart>
      <c:catAx>
        <c:axId val="14007180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79519679"/>
        <c:crosses val="autoZero"/>
        <c:auto val="1"/>
        <c:lblAlgn val="ctr"/>
        <c:lblOffset val="100"/>
        <c:noMultiLvlLbl val="0"/>
      </c:catAx>
      <c:valAx>
        <c:axId val="279519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4007180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4.xml"/><Relationship Id="rId2" Type="http://schemas.openxmlformats.org/officeDocument/2006/relationships/image" Target="../media/image1.sv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5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8.xml"/><Relationship Id="rId2" Type="http://schemas.openxmlformats.org/officeDocument/2006/relationships/image" Target="../media/image2.sv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组合 30"/>
          <p:cNvGrpSpPr/>
          <p:nvPr/>
        </p:nvGrpSpPr>
        <p:grpSpPr>
          <a:xfrm rot="0">
            <a:off x="206375" y="201295"/>
            <a:ext cx="1026160" cy="443230"/>
            <a:chOff x="603250" y="1054101"/>
            <a:chExt cx="1951038" cy="812800"/>
          </a:xfrm>
          <a:solidFill>
            <a:srgbClr val="616767"/>
          </a:solidFill>
          <a:effectLst/>
        </p:grpSpPr>
        <p:sp>
          <p:nvSpPr>
            <p:cNvPr id="155" name="Freeform 5"/>
            <p:cNvSpPr/>
            <p:nvPr/>
          </p:nvSpPr>
          <p:spPr bwMode="auto">
            <a:xfrm>
              <a:off x="2365375" y="1431926"/>
              <a:ext cx="188913" cy="407988"/>
            </a:xfrm>
            <a:custGeom>
              <a:avLst/>
              <a:gdLst>
                <a:gd name="T0" fmla="*/ 48 w 210"/>
                <a:gd name="T1" fmla="*/ 208 h 453"/>
                <a:gd name="T2" fmla="*/ 46 w 210"/>
                <a:gd name="T3" fmla="*/ 208 h 453"/>
                <a:gd name="T4" fmla="*/ 46 w 210"/>
                <a:gd name="T5" fmla="*/ 451 h 453"/>
                <a:gd name="T6" fmla="*/ 0 w 210"/>
                <a:gd name="T7" fmla="*/ 453 h 453"/>
                <a:gd name="T8" fmla="*/ 0 w 210"/>
                <a:gd name="T9" fmla="*/ 208 h 453"/>
                <a:gd name="T10" fmla="*/ 0 w 210"/>
                <a:gd name="T11" fmla="*/ 204 h 453"/>
                <a:gd name="T12" fmla="*/ 0 w 210"/>
                <a:gd name="T13" fmla="*/ 164 h 453"/>
                <a:gd name="T14" fmla="*/ 210 w 210"/>
                <a:gd name="T15" fmla="*/ 0 h 453"/>
                <a:gd name="T16" fmla="*/ 210 w 210"/>
                <a:gd name="T17" fmla="*/ 55 h 453"/>
                <a:gd name="T18" fmla="*/ 48 w 210"/>
                <a:gd name="T19" fmla="*/ 208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" h="453">
                  <a:moveTo>
                    <a:pt x="48" y="208"/>
                  </a:moveTo>
                  <a:cubicBezTo>
                    <a:pt x="46" y="208"/>
                    <a:pt x="46" y="208"/>
                    <a:pt x="46" y="208"/>
                  </a:cubicBezTo>
                  <a:cubicBezTo>
                    <a:pt x="46" y="451"/>
                    <a:pt x="46" y="451"/>
                    <a:pt x="46" y="451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4" y="70"/>
                    <a:pt x="109" y="0"/>
                    <a:pt x="210" y="0"/>
                  </a:cubicBezTo>
                  <a:cubicBezTo>
                    <a:pt x="210" y="55"/>
                    <a:pt x="210" y="55"/>
                    <a:pt x="210" y="55"/>
                  </a:cubicBezTo>
                  <a:cubicBezTo>
                    <a:pt x="125" y="57"/>
                    <a:pt x="56" y="123"/>
                    <a:pt x="48" y="208"/>
                  </a:cubicBez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56" name="Freeform 6"/>
            <p:cNvSpPr/>
            <p:nvPr/>
          </p:nvSpPr>
          <p:spPr bwMode="auto">
            <a:xfrm>
              <a:off x="2466975" y="1135063"/>
              <a:ext cx="71438" cy="231775"/>
            </a:xfrm>
            <a:custGeom>
              <a:avLst/>
              <a:gdLst>
                <a:gd name="T0" fmla="*/ 0 w 79"/>
                <a:gd name="T1" fmla="*/ 185 h 258"/>
                <a:gd name="T2" fmla="*/ 0 w 79"/>
                <a:gd name="T3" fmla="*/ 185 h 258"/>
                <a:gd name="T4" fmla="*/ 0 w 79"/>
                <a:gd name="T5" fmla="*/ 0 h 258"/>
                <a:gd name="T6" fmla="*/ 21 w 79"/>
                <a:gd name="T7" fmla="*/ 0 h 258"/>
                <a:gd name="T8" fmla="*/ 21 w 79"/>
                <a:gd name="T9" fmla="*/ 186 h 258"/>
                <a:gd name="T10" fmla="*/ 79 w 79"/>
                <a:gd name="T11" fmla="*/ 240 h 258"/>
                <a:gd name="T12" fmla="*/ 79 w 79"/>
                <a:gd name="T13" fmla="*/ 258 h 258"/>
                <a:gd name="T14" fmla="*/ 76 w 79"/>
                <a:gd name="T15" fmla="*/ 258 h 258"/>
                <a:gd name="T16" fmla="*/ 0 w 79"/>
                <a:gd name="T17" fmla="*/ 18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258">
                  <a:moveTo>
                    <a:pt x="0" y="185"/>
                  </a:moveTo>
                  <a:cubicBezTo>
                    <a:pt x="0" y="185"/>
                    <a:pt x="0" y="185"/>
                    <a:pt x="0" y="1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24" y="216"/>
                    <a:pt x="48" y="240"/>
                    <a:pt x="79" y="240"/>
                  </a:cubicBezTo>
                  <a:cubicBezTo>
                    <a:pt x="79" y="258"/>
                    <a:pt x="79" y="258"/>
                    <a:pt x="79" y="258"/>
                  </a:cubicBezTo>
                  <a:cubicBezTo>
                    <a:pt x="78" y="258"/>
                    <a:pt x="77" y="258"/>
                    <a:pt x="76" y="258"/>
                  </a:cubicBezTo>
                  <a:cubicBezTo>
                    <a:pt x="35" y="258"/>
                    <a:pt x="1" y="226"/>
                    <a:pt x="0" y="185"/>
                  </a:cubicBez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57" name="Freeform 7"/>
            <p:cNvSpPr/>
            <p:nvPr/>
          </p:nvSpPr>
          <p:spPr bwMode="auto">
            <a:xfrm>
              <a:off x="2332038" y="1135063"/>
              <a:ext cx="69850" cy="231775"/>
            </a:xfrm>
            <a:custGeom>
              <a:avLst/>
              <a:gdLst>
                <a:gd name="T0" fmla="*/ 79 w 79"/>
                <a:gd name="T1" fmla="*/ 188 h 258"/>
                <a:gd name="T2" fmla="*/ 79 w 79"/>
                <a:gd name="T3" fmla="*/ 188 h 258"/>
                <a:gd name="T4" fmla="*/ 3 w 79"/>
                <a:gd name="T5" fmla="*/ 258 h 258"/>
                <a:gd name="T6" fmla="*/ 0 w 79"/>
                <a:gd name="T7" fmla="*/ 258 h 258"/>
                <a:gd name="T8" fmla="*/ 0 w 79"/>
                <a:gd name="T9" fmla="*/ 240 h 258"/>
                <a:gd name="T10" fmla="*/ 57 w 79"/>
                <a:gd name="T11" fmla="*/ 186 h 258"/>
                <a:gd name="T12" fmla="*/ 57 w 79"/>
                <a:gd name="T13" fmla="*/ 0 h 258"/>
                <a:gd name="T14" fmla="*/ 79 w 79"/>
                <a:gd name="T15" fmla="*/ 0 h 258"/>
                <a:gd name="T16" fmla="*/ 79 w 79"/>
                <a:gd name="T17" fmla="*/ 185 h 258"/>
                <a:gd name="T18" fmla="*/ 79 w 79"/>
                <a:gd name="T19" fmla="*/ 185 h 258"/>
                <a:gd name="T20" fmla="*/ 79 w 79"/>
                <a:gd name="T21" fmla="*/ 186 h 258"/>
                <a:gd name="T22" fmla="*/ 79 w 79"/>
                <a:gd name="T23" fmla="*/ 18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" h="258">
                  <a:moveTo>
                    <a:pt x="79" y="188"/>
                  </a:moveTo>
                  <a:cubicBezTo>
                    <a:pt x="79" y="188"/>
                    <a:pt x="79" y="188"/>
                    <a:pt x="79" y="188"/>
                  </a:cubicBezTo>
                  <a:cubicBezTo>
                    <a:pt x="76" y="227"/>
                    <a:pt x="44" y="258"/>
                    <a:pt x="3" y="258"/>
                  </a:cubicBezTo>
                  <a:cubicBezTo>
                    <a:pt x="2" y="258"/>
                    <a:pt x="1" y="258"/>
                    <a:pt x="0" y="258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30" y="240"/>
                    <a:pt x="55" y="216"/>
                    <a:pt x="57" y="186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9" y="185"/>
                    <a:pt x="79" y="185"/>
                    <a:pt x="79" y="185"/>
                  </a:cubicBezTo>
                  <a:cubicBezTo>
                    <a:pt x="79" y="185"/>
                    <a:pt x="79" y="185"/>
                    <a:pt x="79" y="185"/>
                  </a:cubicBezTo>
                  <a:cubicBezTo>
                    <a:pt x="79" y="186"/>
                    <a:pt x="79" y="186"/>
                    <a:pt x="79" y="186"/>
                  </a:cubicBezTo>
                  <a:lnTo>
                    <a:pt x="79" y="188"/>
                  </a:ln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58" name="Freeform 8"/>
            <p:cNvSpPr>
              <a:spLocks noEditPoints="1"/>
            </p:cNvSpPr>
            <p:nvPr/>
          </p:nvSpPr>
          <p:spPr bwMode="auto">
            <a:xfrm>
              <a:off x="1925638" y="1417638"/>
              <a:ext cx="430213" cy="449263"/>
            </a:xfrm>
            <a:custGeom>
              <a:avLst/>
              <a:gdLst>
                <a:gd name="T0" fmla="*/ 463 w 478"/>
                <a:gd name="T1" fmla="*/ 211 h 498"/>
                <a:gd name="T2" fmla="*/ 409 w 478"/>
                <a:gd name="T3" fmla="*/ 220 h 498"/>
                <a:gd name="T4" fmla="*/ 330 w 478"/>
                <a:gd name="T5" fmla="*/ 391 h 498"/>
                <a:gd name="T6" fmla="*/ 108 w 478"/>
                <a:gd name="T7" fmla="*/ 332 h 498"/>
                <a:gd name="T8" fmla="*/ 417 w 478"/>
                <a:gd name="T9" fmla="*/ 153 h 498"/>
                <a:gd name="T10" fmla="*/ 417 w 478"/>
                <a:gd name="T11" fmla="*/ 153 h 498"/>
                <a:gd name="T12" fmla="*/ 438 w 478"/>
                <a:gd name="T13" fmla="*/ 141 h 498"/>
                <a:gd name="T14" fmla="*/ 437 w 478"/>
                <a:gd name="T15" fmla="*/ 140 h 498"/>
                <a:gd name="T16" fmla="*/ 140 w 478"/>
                <a:gd name="T17" fmla="*/ 60 h 498"/>
                <a:gd name="T18" fmla="*/ 60 w 478"/>
                <a:gd name="T19" fmla="*/ 358 h 498"/>
                <a:gd name="T20" fmla="*/ 357 w 478"/>
                <a:gd name="T21" fmla="*/ 437 h 498"/>
                <a:gd name="T22" fmla="*/ 463 w 478"/>
                <a:gd name="T23" fmla="*/ 211 h 498"/>
                <a:gd name="T24" fmla="*/ 87 w 478"/>
                <a:gd name="T25" fmla="*/ 274 h 498"/>
                <a:gd name="T26" fmla="*/ 167 w 478"/>
                <a:gd name="T27" fmla="*/ 108 h 498"/>
                <a:gd name="T28" fmla="*/ 350 w 478"/>
                <a:gd name="T29" fmla="*/ 122 h 498"/>
                <a:gd name="T30" fmla="*/ 87 w 478"/>
                <a:gd name="T31" fmla="*/ 274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8" h="498">
                  <a:moveTo>
                    <a:pt x="463" y="211"/>
                  </a:moveTo>
                  <a:cubicBezTo>
                    <a:pt x="409" y="220"/>
                    <a:pt x="409" y="220"/>
                    <a:pt x="409" y="220"/>
                  </a:cubicBezTo>
                  <a:cubicBezTo>
                    <a:pt x="421" y="286"/>
                    <a:pt x="392" y="356"/>
                    <a:pt x="330" y="391"/>
                  </a:cubicBezTo>
                  <a:cubicBezTo>
                    <a:pt x="252" y="436"/>
                    <a:pt x="153" y="410"/>
                    <a:pt x="108" y="332"/>
                  </a:cubicBezTo>
                  <a:cubicBezTo>
                    <a:pt x="417" y="153"/>
                    <a:pt x="417" y="153"/>
                    <a:pt x="417" y="153"/>
                  </a:cubicBezTo>
                  <a:cubicBezTo>
                    <a:pt x="417" y="153"/>
                    <a:pt x="417" y="153"/>
                    <a:pt x="417" y="153"/>
                  </a:cubicBezTo>
                  <a:cubicBezTo>
                    <a:pt x="438" y="141"/>
                    <a:pt x="438" y="141"/>
                    <a:pt x="438" y="141"/>
                  </a:cubicBezTo>
                  <a:cubicBezTo>
                    <a:pt x="437" y="141"/>
                    <a:pt x="437" y="140"/>
                    <a:pt x="437" y="140"/>
                  </a:cubicBezTo>
                  <a:cubicBezTo>
                    <a:pt x="377" y="35"/>
                    <a:pt x="244" y="0"/>
                    <a:pt x="140" y="60"/>
                  </a:cubicBezTo>
                  <a:cubicBezTo>
                    <a:pt x="35" y="120"/>
                    <a:pt x="0" y="253"/>
                    <a:pt x="60" y="358"/>
                  </a:cubicBezTo>
                  <a:cubicBezTo>
                    <a:pt x="120" y="462"/>
                    <a:pt x="253" y="498"/>
                    <a:pt x="357" y="437"/>
                  </a:cubicBezTo>
                  <a:cubicBezTo>
                    <a:pt x="439" y="390"/>
                    <a:pt x="478" y="299"/>
                    <a:pt x="463" y="211"/>
                  </a:cubicBezTo>
                  <a:close/>
                  <a:moveTo>
                    <a:pt x="87" y="274"/>
                  </a:moveTo>
                  <a:cubicBezTo>
                    <a:pt x="78" y="209"/>
                    <a:pt x="107" y="142"/>
                    <a:pt x="167" y="108"/>
                  </a:cubicBezTo>
                  <a:cubicBezTo>
                    <a:pt x="227" y="73"/>
                    <a:pt x="299" y="81"/>
                    <a:pt x="350" y="122"/>
                  </a:cubicBezTo>
                  <a:lnTo>
                    <a:pt x="87" y="274"/>
                  </a:ln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59" name="Freeform 9"/>
            <p:cNvSpPr/>
            <p:nvPr/>
          </p:nvSpPr>
          <p:spPr bwMode="auto">
            <a:xfrm>
              <a:off x="2073275" y="1250951"/>
              <a:ext cx="225425" cy="115888"/>
            </a:xfrm>
            <a:custGeom>
              <a:avLst/>
              <a:gdLst>
                <a:gd name="T0" fmla="*/ 172 w 251"/>
                <a:gd name="T1" fmla="*/ 58 h 128"/>
                <a:gd name="T2" fmla="*/ 172 w 251"/>
                <a:gd name="T3" fmla="*/ 58 h 128"/>
                <a:gd name="T4" fmla="*/ 172 w 251"/>
                <a:gd name="T5" fmla="*/ 56 h 128"/>
                <a:gd name="T6" fmla="*/ 172 w 251"/>
                <a:gd name="T7" fmla="*/ 55 h 128"/>
                <a:gd name="T8" fmla="*/ 172 w 251"/>
                <a:gd name="T9" fmla="*/ 55 h 128"/>
                <a:gd name="T10" fmla="*/ 172 w 251"/>
                <a:gd name="T11" fmla="*/ 22 h 128"/>
                <a:gd name="T12" fmla="*/ 79 w 251"/>
                <a:gd name="T13" fmla="*/ 22 h 128"/>
                <a:gd name="T14" fmla="*/ 79 w 251"/>
                <a:gd name="T15" fmla="*/ 55 h 128"/>
                <a:gd name="T16" fmla="*/ 79 w 251"/>
                <a:gd name="T17" fmla="*/ 55 h 128"/>
                <a:gd name="T18" fmla="*/ 79 w 251"/>
                <a:gd name="T19" fmla="*/ 56 h 128"/>
                <a:gd name="T20" fmla="*/ 79 w 251"/>
                <a:gd name="T21" fmla="*/ 58 h 128"/>
                <a:gd name="T22" fmla="*/ 79 w 251"/>
                <a:gd name="T23" fmla="*/ 58 h 128"/>
                <a:gd name="T24" fmla="*/ 3 w 251"/>
                <a:gd name="T25" fmla="*/ 128 h 128"/>
                <a:gd name="T26" fmla="*/ 0 w 251"/>
                <a:gd name="T27" fmla="*/ 128 h 128"/>
                <a:gd name="T28" fmla="*/ 0 w 251"/>
                <a:gd name="T29" fmla="*/ 110 h 128"/>
                <a:gd name="T30" fmla="*/ 57 w 251"/>
                <a:gd name="T31" fmla="*/ 56 h 128"/>
                <a:gd name="T32" fmla="*/ 57 w 251"/>
                <a:gd name="T33" fmla="*/ 22 h 128"/>
                <a:gd name="T34" fmla="*/ 57 w 251"/>
                <a:gd name="T35" fmla="*/ 0 h 128"/>
                <a:gd name="T36" fmla="*/ 79 w 251"/>
                <a:gd name="T37" fmla="*/ 0 h 128"/>
                <a:gd name="T38" fmla="*/ 172 w 251"/>
                <a:gd name="T39" fmla="*/ 0 h 128"/>
                <a:gd name="T40" fmla="*/ 179 w 251"/>
                <a:gd name="T41" fmla="*/ 0 h 128"/>
                <a:gd name="T42" fmla="*/ 194 w 251"/>
                <a:gd name="T43" fmla="*/ 0 h 128"/>
                <a:gd name="T44" fmla="*/ 194 w 251"/>
                <a:gd name="T45" fmla="*/ 56 h 128"/>
                <a:gd name="T46" fmla="*/ 251 w 251"/>
                <a:gd name="T47" fmla="*/ 110 h 128"/>
                <a:gd name="T48" fmla="*/ 251 w 251"/>
                <a:gd name="T49" fmla="*/ 128 h 128"/>
                <a:gd name="T50" fmla="*/ 248 w 251"/>
                <a:gd name="T51" fmla="*/ 128 h 128"/>
                <a:gd name="T52" fmla="*/ 172 w 251"/>
                <a:gd name="T53" fmla="*/ 5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1" h="128">
                  <a:moveTo>
                    <a:pt x="172" y="58"/>
                  </a:moveTo>
                  <a:cubicBezTo>
                    <a:pt x="172" y="58"/>
                    <a:pt x="172" y="58"/>
                    <a:pt x="172" y="58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2" y="56"/>
                    <a:pt x="172" y="56"/>
                    <a:pt x="172" y="55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2" y="22"/>
                    <a:pt x="172" y="22"/>
                    <a:pt x="172" y="22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6" y="97"/>
                    <a:pt x="43" y="128"/>
                    <a:pt x="3" y="128"/>
                  </a:cubicBezTo>
                  <a:cubicBezTo>
                    <a:pt x="2" y="128"/>
                    <a:pt x="1" y="128"/>
                    <a:pt x="0" y="128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30" y="110"/>
                    <a:pt x="55" y="86"/>
                    <a:pt x="57" y="56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56"/>
                    <a:pt x="194" y="56"/>
                    <a:pt x="194" y="56"/>
                  </a:cubicBezTo>
                  <a:cubicBezTo>
                    <a:pt x="196" y="86"/>
                    <a:pt x="221" y="110"/>
                    <a:pt x="251" y="110"/>
                  </a:cubicBezTo>
                  <a:cubicBezTo>
                    <a:pt x="251" y="128"/>
                    <a:pt x="251" y="128"/>
                    <a:pt x="251" y="128"/>
                  </a:cubicBezTo>
                  <a:cubicBezTo>
                    <a:pt x="250" y="128"/>
                    <a:pt x="249" y="128"/>
                    <a:pt x="248" y="128"/>
                  </a:cubicBezTo>
                  <a:cubicBezTo>
                    <a:pt x="208" y="128"/>
                    <a:pt x="175" y="97"/>
                    <a:pt x="172" y="58"/>
                  </a:cubicBez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60" name="Freeform 10"/>
            <p:cNvSpPr/>
            <p:nvPr/>
          </p:nvSpPr>
          <p:spPr bwMode="auto">
            <a:xfrm>
              <a:off x="2079625" y="1212851"/>
              <a:ext cx="212725" cy="31750"/>
            </a:xfrm>
            <a:custGeom>
              <a:avLst/>
              <a:gdLst>
                <a:gd name="T0" fmla="*/ 122 w 134"/>
                <a:gd name="T1" fmla="*/ 12 h 20"/>
                <a:gd name="T2" fmla="*/ 12 w 134"/>
                <a:gd name="T3" fmla="*/ 12 h 20"/>
                <a:gd name="T4" fmla="*/ 12 w 134"/>
                <a:gd name="T5" fmla="*/ 20 h 20"/>
                <a:gd name="T6" fmla="*/ 0 w 134"/>
                <a:gd name="T7" fmla="*/ 20 h 20"/>
                <a:gd name="T8" fmla="*/ 0 w 134"/>
                <a:gd name="T9" fmla="*/ 12 h 20"/>
                <a:gd name="T10" fmla="*/ 0 w 134"/>
                <a:gd name="T11" fmla="*/ 0 h 20"/>
                <a:gd name="T12" fmla="*/ 12 w 134"/>
                <a:gd name="T13" fmla="*/ 0 h 20"/>
                <a:gd name="T14" fmla="*/ 122 w 134"/>
                <a:gd name="T15" fmla="*/ 0 h 20"/>
                <a:gd name="T16" fmla="*/ 134 w 134"/>
                <a:gd name="T17" fmla="*/ 0 h 20"/>
                <a:gd name="T18" fmla="*/ 134 w 134"/>
                <a:gd name="T19" fmla="*/ 12 h 20"/>
                <a:gd name="T20" fmla="*/ 134 w 134"/>
                <a:gd name="T21" fmla="*/ 20 h 20"/>
                <a:gd name="T22" fmla="*/ 122 w 134"/>
                <a:gd name="T23" fmla="*/ 20 h 20"/>
                <a:gd name="T24" fmla="*/ 122 w 134"/>
                <a:gd name="T2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20">
                  <a:moveTo>
                    <a:pt x="122" y="12"/>
                  </a:moveTo>
                  <a:lnTo>
                    <a:pt x="12" y="12"/>
                  </a:lnTo>
                  <a:lnTo>
                    <a:pt x="12" y="20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2" y="0"/>
                  </a:lnTo>
                  <a:lnTo>
                    <a:pt x="134" y="0"/>
                  </a:lnTo>
                  <a:lnTo>
                    <a:pt x="134" y="12"/>
                  </a:lnTo>
                  <a:lnTo>
                    <a:pt x="134" y="20"/>
                  </a:lnTo>
                  <a:lnTo>
                    <a:pt x="122" y="20"/>
                  </a:lnTo>
                  <a:lnTo>
                    <a:pt x="122" y="12"/>
                  </a:ln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61" name="Freeform 11"/>
            <p:cNvSpPr/>
            <p:nvPr/>
          </p:nvSpPr>
          <p:spPr bwMode="auto">
            <a:xfrm>
              <a:off x="2085975" y="1109663"/>
              <a:ext cx="200025" cy="90488"/>
            </a:xfrm>
            <a:custGeom>
              <a:avLst/>
              <a:gdLst>
                <a:gd name="T0" fmla="*/ 69 w 126"/>
                <a:gd name="T1" fmla="*/ 45 h 57"/>
                <a:gd name="T2" fmla="*/ 106 w 126"/>
                <a:gd name="T3" fmla="*/ 45 h 57"/>
                <a:gd name="T4" fmla="*/ 106 w 126"/>
                <a:gd name="T5" fmla="*/ 57 h 57"/>
                <a:gd name="T6" fmla="*/ 21 w 126"/>
                <a:gd name="T7" fmla="*/ 57 h 57"/>
                <a:gd name="T8" fmla="*/ 21 w 126"/>
                <a:gd name="T9" fmla="*/ 45 h 57"/>
                <a:gd name="T10" fmla="*/ 57 w 126"/>
                <a:gd name="T11" fmla="*/ 45 h 57"/>
                <a:gd name="T12" fmla="*/ 57 w 126"/>
                <a:gd name="T13" fmla="*/ 32 h 57"/>
                <a:gd name="T14" fmla="*/ 0 w 126"/>
                <a:gd name="T15" fmla="*/ 32 h 57"/>
                <a:gd name="T16" fmla="*/ 0 w 126"/>
                <a:gd name="T17" fmla="*/ 20 h 57"/>
                <a:gd name="T18" fmla="*/ 57 w 126"/>
                <a:gd name="T19" fmla="*/ 20 h 57"/>
                <a:gd name="T20" fmla="*/ 57 w 126"/>
                <a:gd name="T21" fmla="*/ 0 h 57"/>
                <a:gd name="T22" fmla="*/ 69 w 126"/>
                <a:gd name="T23" fmla="*/ 0 h 57"/>
                <a:gd name="T24" fmla="*/ 69 w 126"/>
                <a:gd name="T25" fmla="*/ 20 h 57"/>
                <a:gd name="T26" fmla="*/ 126 w 126"/>
                <a:gd name="T27" fmla="*/ 20 h 57"/>
                <a:gd name="T28" fmla="*/ 126 w 126"/>
                <a:gd name="T29" fmla="*/ 32 h 57"/>
                <a:gd name="T30" fmla="*/ 69 w 126"/>
                <a:gd name="T31" fmla="*/ 32 h 57"/>
                <a:gd name="T32" fmla="*/ 69 w 126"/>
                <a:gd name="T33" fmla="*/ 4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6" h="57">
                  <a:moveTo>
                    <a:pt x="69" y="45"/>
                  </a:moveTo>
                  <a:lnTo>
                    <a:pt x="106" y="45"/>
                  </a:lnTo>
                  <a:lnTo>
                    <a:pt x="106" y="57"/>
                  </a:lnTo>
                  <a:lnTo>
                    <a:pt x="21" y="57"/>
                  </a:lnTo>
                  <a:lnTo>
                    <a:pt x="21" y="45"/>
                  </a:lnTo>
                  <a:lnTo>
                    <a:pt x="57" y="45"/>
                  </a:lnTo>
                  <a:lnTo>
                    <a:pt x="57" y="32"/>
                  </a:lnTo>
                  <a:lnTo>
                    <a:pt x="0" y="32"/>
                  </a:lnTo>
                  <a:lnTo>
                    <a:pt x="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69" y="0"/>
                  </a:lnTo>
                  <a:lnTo>
                    <a:pt x="69" y="20"/>
                  </a:lnTo>
                  <a:lnTo>
                    <a:pt x="126" y="20"/>
                  </a:lnTo>
                  <a:lnTo>
                    <a:pt x="126" y="32"/>
                  </a:lnTo>
                  <a:lnTo>
                    <a:pt x="69" y="32"/>
                  </a:lnTo>
                  <a:lnTo>
                    <a:pt x="69" y="45"/>
                  </a:ln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62" name="Freeform 12"/>
            <p:cNvSpPr/>
            <p:nvPr/>
          </p:nvSpPr>
          <p:spPr bwMode="auto">
            <a:xfrm>
              <a:off x="1892300" y="1219201"/>
              <a:ext cx="142875" cy="149225"/>
            </a:xfrm>
            <a:custGeom>
              <a:avLst/>
              <a:gdLst>
                <a:gd name="T0" fmla="*/ 12 w 90"/>
                <a:gd name="T1" fmla="*/ 94 h 94"/>
                <a:gd name="T2" fmla="*/ 0 w 90"/>
                <a:gd name="T3" fmla="*/ 94 h 94"/>
                <a:gd name="T4" fmla="*/ 0 w 90"/>
                <a:gd name="T5" fmla="*/ 82 h 94"/>
                <a:gd name="T6" fmla="*/ 0 w 90"/>
                <a:gd name="T7" fmla="*/ 8 h 94"/>
                <a:gd name="T8" fmla="*/ 11 w 90"/>
                <a:gd name="T9" fmla="*/ 8 h 94"/>
                <a:gd name="T10" fmla="*/ 25 w 90"/>
                <a:gd name="T11" fmla="*/ 0 h 94"/>
                <a:gd name="T12" fmla="*/ 31 w 90"/>
                <a:gd name="T13" fmla="*/ 11 h 94"/>
                <a:gd name="T14" fmla="*/ 12 w 90"/>
                <a:gd name="T15" fmla="*/ 22 h 94"/>
                <a:gd name="T16" fmla="*/ 12 w 90"/>
                <a:gd name="T17" fmla="*/ 45 h 94"/>
                <a:gd name="T18" fmla="*/ 37 w 90"/>
                <a:gd name="T19" fmla="*/ 45 h 94"/>
                <a:gd name="T20" fmla="*/ 37 w 90"/>
                <a:gd name="T21" fmla="*/ 57 h 94"/>
                <a:gd name="T22" fmla="*/ 12 w 90"/>
                <a:gd name="T23" fmla="*/ 57 h 94"/>
                <a:gd name="T24" fmla="*/ 12 w 90"/>
                <a:gd name="T25" fmla="*/ 82 h 94"/>
                <a:gd name="T26" fmla="*/ 77 w 90"/>
                <a:gd name="T27" fmla="*/ 82 h 94"/>
                <a:gd name="T28" fmla="*/ 77 w 90"/>
                <a:gd name="T29" fmla="*/ 57 h 94"/>
                <a:gd name="T30" fmla="*/ 53 w 90"/>
                <a:gd name="T31" fmla="*/ 57 h 94"/>
                <a:gd name="T32" fmla="*/ 53 w 90"/>
                <a:gd name="T33" fmla="*/ 45 h 94"/>
                <a:gd name="T34" fmla="*/ 77 w 90"/>
                <a:gd name="T35" fmla="*/ 45 h 94"/>
                <a:gd name="T36" fmla="*/ 77 w 90"/>
                <a:gd name="T37" fmla="*/ 20 h 94"/>
                <a:gd name="T38" fmla="*/ 53 w 90"/>
                <a:gd name="T39" fmla="*/ 20 h 94"/>
                <a:gd name="T40" fmla="*/ 53 w 90"/>
                <a:gd name="T41" fmla="*/ 8 h 94"/>
                <a:gd name="T42" fmla="*/ 77 w 90"/>
                <a:gd name="T43" fmla="*/ 8 h 94"/>
                <a:gd name="T44" fmla="*/ 90 w 90"/>
                <a:gd name="T45" fmla="*/ 8 h 94"/>
                <a:gd name="T46" fmla="*/ 90 w 90"/>
                <a:gd name="T47" fmla="*/ 94 h 94"/>
                <a:gd name="T48" fmla="*/ 77 w 90"/>
                <a:gd name="T49" fmla="*/ 94 h 94"/>
                <a:gd name="T50" fmla="*/ 12 w 90"/>
                <a:gd name="T51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0" h="94">
                  <a:moveTo>
                    <a:pt x="12" y="94"/>
                  </a:moveTo>
                  <a:lnTo>
                    <a:pt x="0" y="94"/>
                  </a:lnTo>
                  <a:lnTo>
                    <a:pt x="0" y="82"/>
                  </a:lnTo>
                  <a:lnTo>
                    <a:pt x="0" y="8"/>
                  </a:lnTo>
                  <a:lnTo>
                    <a:pt x="11" y="8"/>
                  </a:lnTo>
                  <a:lnTo>
                    <a:pt x="25" y="0"/>
                  </a:lnTo>
                  <a:lnTo>
                    <a:pt x="31" y="11"/>
                  </a:lnTo>
                  <a:lnTo>
                    <a:pt x="12" y="22"/>
                  </a:lnTo>
                  <a:lnTo>
                    <a:pt x="12" y="45"/>
                  </a:lnTo>
                  <a:lnTo>
                    <a:pt x="37" y="45"/>
                  </a:lnTo>
                  <a:lnTo>
                    <a:pt x="37" y="57"/>
                  </a:lnTo>
                  <a:lnTo>
                    <a:pt x="12" y="57"/>
                  </a:lnTo>
                  <a:lnTo>
                    <a:pt x="12" y="82"/>
                  </a:lnTo>
                  <a:lnTo>
                    <a:pt x="77" y="82"/>
                  </a:lnTo>
                  <a:lnTo>
                    <a:pt x="77" y="57"/>
                  </a:lnTo>
                  <a:lnTo>
                    <a:pt x="53" y="57"/>
                  </a:lnTo>
                  <a:lnTo>
                    <a:pt x="53" y="45"/>
                  </a:lnTo>
                  <a:lnTo>
                    <a:pt x="77" y="45"/>
                  </a:lnTo>
                  <a:lnTo>
                    <a:pt x="77" y="20"/>
                  </a:lnTo>
                  <a:lnTo>
                    <a:pt x="53" y="20"/>
                  </a:lnTo>
                  <a:lnTo>
                    <a:pt x="53" y="8"/>
                  </a:lnTo>
                  <a:lnTo>
                    <a:pt x="77" y="8"/>
                  </a:lnTo>
                  <a:lnTo>
                    <a:pt x="90" y="8"/>
                  </a:lnTo>
                  <a:lnTo>
                    <a:pt x="90" y="94"/>
                  </a:lnTo>
                  <a:lnTo>
                    <a:pt x="77" y="94"/>
                  </a:lnTo>
                  <a:lnTo>
                    <a:pt x="12" y="94"/>
                  </a:ln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63" name="Freeform 13"/>
            <p:cNvSpPr/>
            <p:nvPr/>
          </p:nvSpPr>
          <p:spPr bwMode="auto">
            <a:xfrm>
              <a:off x="1995488" y="1165226"/>
              <a:ext cx="39688" cy="46038"/>
            </a:xfrm>
            <a:custGeom>
              <a:avLst/>
              <a:gdLst>
                <a:gd name="T0" fmla="*/ 0 w 25"/>
                <a:gd name="T1" fmla="*/ 23 h 29"/>
                <a:gd name="T2" fmla="*/ 14 w 25"/>
                <a:gd name="T3" fmla="*/ 0 h 29"/>
                <a:gd name="T4" fmla="*/ 25 w 25"/>
                <a:gd name="T5" fmla="*/ 6 h 29"/>
                <a:gd name="T6" fmla="*/ 10 w 25"/>
                <a:gd name="T7" fmla="*/ 29 h 29"/>
                <a:gd name="T8" fmla="*/ 0 w 25"/>
                <a:gd name="T9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0" y="23"/>
                  </a:moveTo>
                  <a:lnTo>
                    <a:pt x="14" y="0"/>
                  </a:lnTo>
                  <a:lnTo>
                    <a:pt x="25" y="6"/>
                  </a:lnTo>
                  <a:lnTo>
                    <a:pt x="10" y="29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64" name="Freeform 14"/>
            <p:cNvSpPr/>
            <p:nvPr/>
          </p:nvSpPr>
          <p:spPr bwMode="auto">
            <a:xfrm>
              <a:off x="1938338" y="1158876"/>
              <a:ext cx="39688" cy="46038"/>
            </a:xfrm>
            <a:custGeom>
              <a:avLst/>
              <a:gdLst>
                <a:gd name="T0" fmla="*/ 25 w 25"/>
                <a:gd name="T1" fmla="*/ 23 h 29"/>
                <a:gd name="T2" fmla="*/ 14 w 25"/>
                <a:gd name="T3" fmla="*/ 29 h 29"/>
                <a:gd name="T4" fmla="*/ 0 w 25"/>
                <a:gd name="T5" fmla="*/ 6 h 29"/>
                <a:gd name="T6" fmla="*/ 10 w 25"/>
                <a:gd name="T7" fmla="*/ 0 h 29"/>
                <a:gd name="T8" fmla="*/ 25 w 25"/>
                <a:gd name="T9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25" y="23"/>
                  </a:moveTo>
                  <a:lnTo>
                    <a:pt x="14" y="29"/>
                  </a:lnTo>
                  <a:lnTo>
                    <a:pt x="0" y="6"/>
                  </a:lnTo>
                  <a:lnTo>
                    <a:pt x="10" y="0"/>
                  </a:lnTo>
                  <a:lnTo>
                    <a:pt x="25" y="23"/>
                  </a:ln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65" name="Freeform 15"/>
            <p:cNvSpPr/>
            <p:nvPr/>
          </p:nvSpPr>
          <p:spPr bwMode="auto">
            <a:xfrm>
              <a:off x="1898650" y="1165226"/>
              <a:ext cx="39688" cy="46038"/>
            </a:xfrm>
            <a:custGeom>
              <a:avLst/>
              <a:gdLst>
                <a:gd name="T0" fmla="*/ 0 w 25"/>
                <a:gd name="T1" fmla="*/ 6 h 29"/>
                <a:gd name="T2" fmla="*/ 11 w 25"/>
                <a:gd name="T3" fmla="*/ 0 h 29"/>
                <a:gd name="T4" fmla="*/ 25 w 25"/>
                <a:gd name="T5" fmla="*/ 23 h 29"/>
                <a:gd name="T6" fmla="*/ 15 w 25"/>
                <a:gd name="T7" fmla="*/ 29 h 29"/>
                <a:gd name="T8" fmla="*/ 0 w 25"/>
                <a:gd name="T9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0" y="6"/>
                  </a:moveTo>
                  <a:lnTo>
                    <a:pt x="11" y="0"/>
                  </a:lnTo>
                  <a:lnTo>
                    <a:pt x="25" y="23"/>
                  </a:lnTo>
                  <a:lnTo>
                    <a:pt x="15" y="29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66" name="Freeform 16"/>
            <p:cNvSpPr/>
            <p:nvPr/>
          </p:nvSpPr>
          <p:spPr bwMode="auto">
            <a:xfrm>
              <a:off x="1892300" y="1109663"/>
              <a:ext cx="134938" cy="46038"/>
            </a:xfrm>
            <a:custGeom>
              <a:avLst/>
              <a:gdLst>
                <a:gd name="T0" fmla="*/ 0 w 85"/>
                <a:gd name="T1" fmla="*/ 17 h 29"/>
                <a:gd name="T2" fmla="*/ 82 w 85"/>
                <a:gd name="T3" fmla="*/ 0 h 29"/>
                <a:gd name="T4" fmla="*/ 85 w 85"/>
                <a:gd name="T5" fmla="*/ 11 h 29"/>
                <a:gd name="T6" fmla="*/ 3 w 85"/>
                <a:gd name="T7" fmla="*/ 29 h 29"/>
                <a:gd name="T8" fmla="*/ 0 w 85"/>
                <a:gd name="T9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9">
                  <a:moveTo>
                    <a:pt x="0" y="17"/>
                  </a:moveTo>
                  <a:lnTo>
                    <a:pt x="82" y="0"/>
                  </a:lnTo>
                  <a:lnTo>
                    <a:pt x="85" y="11"/>
                  </a:lnTo>
                  <a:lnTo>
                    <a:pt x="3" y="29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67" name="Freeform 17"/>
            <p:cNvSpPr/>
            <p:nvPr/>
          </p:nvSpPr>
          <p:spPr bwMode="auto">
            <a:xfrm>
              <a:off x="1768475" y="1160463"/>
              <a:ext cx="117475" cy="207963"/>
            </a:xfrm>
            <a:custGeom>
              <a:avLst/>
              <a:gdLst>
                <a:gd name="T0" fmla="*/ 46 w 74"/>
                <a:gd name="T1" fmla="*/ 49 h 131"/>
                <a:gd name="T2" fmla="*/ 48 w 74"/>
                <a:gd name="T3" fmla="*/ 48 h 131"/>
                <a:gd name="T4" fmla="*/ 71 w 74"/>
                <a:gd name="T5" fmla="*/ 88 h 131"/>
                <a:gd name="T6" fmla="*/ 60 w 74"/>
                <a:gd name="T7" fmla="*/ 94 h 131"/>
                <a:gd name="T8" fmla="*/ 46 w 74"/>
                <a:gd name="T9" fmla="*/ 68 h 131"/>
                <a:gd name="T10" fmla="*/ 46 w 74"/>
                <a:gd name="T11" fmla="*/ 131 h 131"/>
                <a:gd name="T12" fmla="*/ 33 w 74"/>
                <a:gd name="T13" fmla="*/ 131 h 131"/>
                <a:gd name="T14" fmla="*/ 33 w 74"/>
                <a:gd name="T15" fmla="*/ 59 h 131"/>
                <a:gd name="T16" fmla="*/ 11 w 74"/>
                <a:gd name="T17" fmla="*/ 98 h 131"/>
                <a:gd name="T18" fmla="*/ 0 w 74"/>
                <a:gd name="T19" fmla="*/ 91 h 131"/>
                <a:gd name="T20" fmla="*/ 33 w 74"/>
                <a:gd name="T21" fmla="*/ 34 h 131"/>
                <a:gd name="T22" fmla="*/ 33 w 74"/>
                <a:gd name="T23" fmla="*/ 25 h 131"/>
                <a:gd name="T24" fmla="*/ 5 w 74"/>
                <a:gd name="T25" fmla="*/ 25 h 131"/>
                <a:gd name="T26" fmla="*/ 5 w 74"/>
                <a:gd name="T27" fmla="*/ 13 h 131"/>
                <a:gd name="T28" fmla="*/ 33 w 74"/>
                <a:gd name="T29" fmla="*/ 13 h 131"/>
                <a:gd name="T30" fmla="*/ 33 w 74"/>
                <a:gd name="T31" fmla="*/ 0 h 131"/>
                <a:gd name="T32" fmla="*/ 46 w 74"/>
                <a:gd name="T33" fmla="*/ 0 h 131"/>
                <a:gd name="T34" fmla="*/ 46 w 74"/>
                <a:gd name="T35" fmla="*/ 13 h 131"/>
                <a:gd name="T36" fmla="*/ 74 w 74"/>
                <a:gd name="T37" fmla="*/ 13 h 131"/>
                <a:gd name="T38" fmla="*/ 74 w 74"/>
                <a:gd name="T39" fmla="*/ 25 h 131"/>
                <a:gd name="T40" fmla="*/ 46 w 74"/>
                <a:gd name="T41" fmla="*/ 25 h 131"/>
                <a:gd name="T42" fmla="*/ 46 w 74"/>
                <a:gd name="T43" fmla="*/ 4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" h="131">
                  <a:moveTo>
                    <a:pt x="46" y="49"/>
                  </a:moveTo>
                  <a:lnTo>
                    <a:pt x="48" y="48"/>
                  </a:lnTo>
                  <a:lnTo>
                    <a:pt x="71" y="88"/>
                  </a:lnTo>
                  <a:lnTo>
                    <a:pt x="60" y="94"/>
                  </a:lnTo>
                  <a:lnTo>
                    <a:pt x="46" y="68"/>
                  </a:lnTo>
                  <a:lnTo>
                    <a:pt x="46" y="131"/>
                  </a:lnTo>
                  <a:lnTo>
                    <a:pt x="33" y="131"/>
                  </a:lnTo>
                  <a:lnTo>
                    <a:pt x="33" y="59"/>
                  </a:lnTo>
                  <a:lnTo>
                    <a:pt x="11" y="98"/>
                  </a:lnTo>
                  <a:lnTo>
                    <a:pt x="0" y="91"/>
                  </a:lnTo>
                  <a:lnTo>
                    <a:pt x="33" y="34"/>
                  </a:lnTo>
                  <a:lnTo>
                    <a:pt x="33" y="25"/>
                  </a:lnTo>
                  <a:lnTo>
                    <a:pt x="5" y="25"/>
                  </a:lnTo>
                  <a:lnTo>
                    <a:pt x="5" y="13"/>
                  </a:lnTo>
                  <a:lnTo>
                    <a:pt x="33" y="13"/>
                  </a:lnTo>
                  <a:lnTo>
                    <a:pt x="33" y="0"/>
                  </a:lnTo>
                  <a:lnTo>
                    <a:pt x="46" y="0"/>
                  </a:lnTo>
                  <a:lnTo>
                    <a:pt x="46" y="13"/>
                  </a:lnTo>
                  <a:lnTo>
                    <a:pt x="74" y="13"/>
                  </a:lnTo>
                  <a:lnTo>
                    <a:pt x="74" y="25"/>
                  </a:lnTo>
                  <a:lnTo>
                    <a:pt x="46" y="25"/>
                  </a:lnTo>
                  <a:lnTo>
                    <a:pt x="46" y="49"/>
                  </a:ln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68" name="Freeform 18"/>
            <p:cNvSpPr/>
            <p:nvPr/>
          </p:nvSpPr>
          <p:spPr bwMode="auto">
            <a:xfrm>
              <a:off x="1774825" y="1111251"/>
              <a:ext cx="103188" cy="44450"/>
            </a:xfrm>
            <a:custGeom>
              <a:avLst/>
              <a:gdLst>
                <a:gd name="T0" fmla="*/ 0 w 65"/>
                <a:gd name="T1" fmla="*/ 16 h 28"/>
                <a:gd name="T2" fmla="*/ 62 w 65"/>
                <a:gd name="T3" fmla="*/ 0 h 28"/>
                <a:gd name="T4" fmla="*/ 65 w 65"/>
                <a:gd name="T5" fmla="*/ 11 h 28"/>
                <a:gd name="T6" fmla="*/ 4 w 65"/>
                <a:gd name="T7" fmla="*/ 28 h 28"/>
                <a:gd name="T8" fmla="*/ 0 w 65"/>
                <a:gd name="T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28">
                  <a:moveTo>
                    <a:pt x="0" y="16"/>
                  </a:moveTo>
                  <a:lnTo>
                    <a:pt x="62" y="0"/>
                  </a:lnTo>
                  <a:lnTo>
                    <a:pt x="65" y="11"/>
                  </a:lnTo>
                  <a:lnTo>
                    <a:pt x="4" y="28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69" name="Freeform 19"/>
            <p:cNvSpPr>
              <a:spLocks noEditPoints="1"/>
            </p:cNvSpPr>
            <p:nvPr/>
          </p:nvSpPr>
          <p:spPr bwMode="auto">
            <a:xfrm>
              <a:off x="1281113" y="1446213"/>
              <a:ext cx="698500" cy="392113"/>
            </a:xfrm>
            <a:custGeom>
              <a:avLst/>
              <a:gdLst>
                <a:gd name="T0" fmla="*/ 740 w 776"/>
                <a:gd name="T1" fmla="*/ 336 h 436"/>
                <a:gd name="T2" fmla="*/ 626 w 776"/>
                <a:gd name="T3" fmla="*/ 383 h 436"/>
                <a:gd name="T4" fmla="*/ 462 w 776"/>
                <a:gd name="T5" fmla="*/ 218 h 436"/>
                <a:gd name="T6" fmla="*/ 626 w 776"/>
                <a:gd name="T7" fmla="*/ 54 h 436"/>
                <a:gd name="T8" fmla="*/ 738 w 776"/>
                <a:gd name="T9" fmla="*/ 99 h 436"/>
                <a:gd name="T10" fmla="*/ 774 w 776"/>
                <a:gd name="T11" fmla="*/ 58 h 436"/>
                <a:gd name="T12" fmla="*/ 626 w 776"/>
                <a:gd name="T13" fmla="*/ 0 h 436"/>
                <a:gd name="T14" fmla="*/ 422 w 776"/>
                <a:gd name="T15" fmla="*/ 141 h 436"/>
                <a:gd name="T16" fmla="*/ 218 w 776"/>
                <a:gd name="T17" fmla="*/ 0 h 436"/>
                <a:gd name="T18" fmla="*/ 0 w 776"/>
                <a:gd name="T19" fmla="*/ 218 h 436"/>
                <a:gd name="T20" fmla="*/ 218 w 776"/>
                <a:gd name="T21" fmla="*/ 436 h 436"/>
                <a:gd name="T22" fmla="*/ 422 w 776"/>
                <a:gd name="T23" fmla="*/ 294 h 436"/>
                <a:gd name="T24" fmla="*/ 626 w 776"/>
                <a:gd name="T25" fmla="*/ 436 h 436"/>
                <a:gd name="T26" fmla="*/ 776 w 776"/>
                <a:gd name="T27" fmla="*/ 375 h 436"/>
                <a:gd name="T28" fmla="*/ 740 w 776"/>
                <a:gd name="T29" fmla="*/ 336 h 436"/>
                <a:gd name="T30" fmla="*/ 218 w 776"/>
                <a:gd name="T31" fmla="*/ 382 h 436"/>
                <a:gd name="T32" fmla="*/ 55 w 776"/>
                <a:gd name="T33" fmla="*/ 219 h 436"/>
                <a:gd name="T34" fmla="*/ 218 w 776"/>
                <a:gd name="T35" fmla="*/ 55 h 436"/>
                <a:gd name="T36" fmla="*/ 381 w 776"/>
                <a:gd name="T37" fmla="*/ 219 h 436"/>
                <a:gd name="T38" fmla="*/ 218 w 776"/>
                <a:gd name="T39" fmla="*/ 382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6" h="436">
                  <a:moveTo>
                    <a:pt x="740" y="336"/>
                  </a:moveTo>
                  <a:cubicBezTo>
                    <a:pt x="710" y="365"/>
                    <a:pt x="670" y="383"/>
                    <a:pt x="626" y="383"/>
                  </a:cubicBezTo>
                  <a:cubicBezTo>
                    <a:pt x="536" y="383"/>
                    <a:pt x="462" y="309"/>
                    <a:pt x="462" y="218"/>
                  </a:cubicBezTo>
                  <a:cubicBezTo>
                    <a:pt x="462" y="128"/>
                    <a:pt x="536" y="54"/>
                    <a:pt x="626" y="54"/>
                  </a:cubicBezTo>
                  <a:cubicBezTo>
                    <a:pt x="670" y="54"/>
                    <a:pt x="709" y="71"/>
                    <a:pt x="738" y="99"/>
                  </a:cubicBezTo>
                  <a:cubicBezTo>
                    <a:pt x="774" y="58"/>
                    <a:pt x="774" y="58"/>
                    <a:pt x="774" y="58"/>
                  </a:cubicBezTo>
                  <a:cubicBezTo>
                    <a:pt x="735" y="22"/>
                    <a:pt x="683" y="0"/>
                    <a:pt x="626" y="0"/>
                  </a:cubicBezTo>
                  <a:cubicBezTo>
                    <a:pt x="532" y="0"/>
                    <a:pt x="453" y="58"/>
                    <a:pt x="422" y="141"/>
                  </a:cubicBezTo>
                  <a:cubicBezTo>
                    <a:pt x="391" y="58"/>
                    <a:pt x="311" y="0"/>
                    <a:pt x="218" y="0"/>
                  </a:cubicBezTo>
                  <a:cubicBezTo>
                    <a:pt x="98" y="0"/>
                    <a:pt x="0" y="97"/>
                    <a:pt x="0" y="218"/>
                  </a:cubicBezTo>
                  <a:cubicBezTo>
                    <a:pt x="0" y="338"/>
                    <a:pt x="98" y="436"/>
                    <a:pt x="218" y="436"/>
                  </a:cubicBezTo>
                  <a:cubicBezTo>
                    <a:pt x="311" y="436"/>
                    <a:pt x="391" y="377"/>
                    <a:pt x="422" y="294"/>
                  </a:cubicBezTo>
                  <a:cubicBezTo>
                    <a:pt x="453" y="377"/>
                    <a:pt x="532" y="436"/>
                    <a:pt x="626" y="436"/>
                  </a:cubicBezTo>
                  <a:cubicBezTo>
                    <a:pt x="684" y="436"/>
                    <a:pt x="737" y="413"/>
                    <a:pt x="776" y="375"/>
                  </a:cubicBezTo>
                  <a:lnTo>
                    <a:pt x="740" y="336"/>
                  </a:lnTo>
                  <a:close/>
                  <a:moveTo>
                    <a:pt x="218" y="382"/>
                  </a:moveTo>
                  <a:cubicBezTo>
                    <a:pt x="128" y="382"/>
                    <a:pt x="55" y="309"/>
                    <a:pt x="55" y="219"/>
                  </a:cubicBezTo>
                  <a:cubicBezTo>
                    <a:pt x="55" y="128"/>
                    <a:pt x="128" y="55"/>
                    <a:pt x="218" y="55"/>
                  </a:cubicBezTo>
                  <a:cubicBezTo>
                    <a:pt x="308" y="55"/>
                    <a:pt x="381" y="128"/>
                    <a:pt x="381" y="219"/>
                  </a:cubicBezTo>
                  <a:cubicBezTo>
                    <a:pt x="381" y="309"/>
                    <a:pt x="308" y="382"/>
                    <a:pt x="218" y="382"/>
                  </a:cubicBez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70" name="Freeform 20"/>
            <p:cNvSpPr>
              <a:spLocks noEditPoints="1"/>
            </p:cNvSpPr>
            <p:nvPr/>
          </p:nvSpPr>
          <p:spPr bwMode="auto">
            <a:xfrm>
              <a:off x="603250" y="1054101"/>
              <a:ext cx="679450" cy="800100"/>
            </a:xfrm>
            <a:custGeom>
              <a:avLst/>
              <a:gdLst>
                <a:gd name="T0" fmla="*/ 313 w 756"/>
                <a:gd name="T1" fmla="*/ 0 h 888"/>
                <a:gd name="T2" fmla="*/ 296 w 756"/>
                <a:gd name="T3" fmla="*/ 1 h 888"/>
                <a:gd name="T4" fmla="*/ 296 w 756"/>
                <a:gd name="T5" fmla="*/ 0 h 888"/>
                <a:gd name="T6" fmla="*/ 0 w 756"/>
                <a:gd name="T7" fmla="*/ 0 h 888"/>
                <a:gd name="T8" fmla="*/ 0 w 756"/>
                <a:gd name="T9" fmla="*/ 888 h 888"/>
                <a:gd name="T10" fmla="*/ 296 w 756"/>
                <a:gd name="T11" fmla="*/ 888 h 888"/>
                <a:gd name="T12" fmla="*/ 296 w 756"/>
                <a:gd name="T13" fmla="*/ 888 h 888"/>
                <a:gd name="T14" fmla="*/ 311 w 756"/>
                <a:gd name="T15" fmla="*/ 888 h 888"/>
                <a:gd name="T16" fmla="*/ 756 w 756"/>
                <a:gd name="T17" fmla="*/ 442 h 888"/>
                <a:gd name="T18" fmla="*/ 313 w 756"/>
                <a:gd name="T19" fmla="*/ 0 h 888"/>
                <a:gd name="T20" fmla="*/ 257 w 756"/>
                <a:gd name="T21" fmla="*/ 326 h 888"/>
                <a:gd name="T22" fmla="*/ 349 w 756"/>
                <a:gd name="T23" fmla="*/ 92 h 888"/>
                <a:gd name="T24" fmla="*/ 411 w 756"/>
                <a:gd name="T25" fmla="*/ 341 h 888"/>
                <a:gd name="T26" fmla="*/ 317 w 756"/>
                <a:gd name="T27" fmla="*/ 578 h 888"/>
                <a:gd name="T28" fmla="*/ 257 w 756"/>
                <a:gd name="T29" fmla="*/ 326 h 888"/>
                <a:gd name="T30" fmla="*/ 234 w 756"/>
                <a:gd name="T31" fmla="*/ 790 h 888"/>
                <a:gd name="T32" fmla="*/ 118 w 756"/>
                <a:gd name="T33" fmla="*/ 558 h 888"/>
                <a:gd name="T34" fmla="*/ 212 w 756"/>
                <a:gd name="T35" fmla="*/ 279 h 888"/>
                <a:gd name="T36" fmla="*/ 273 w 756"/>
                <a:gd name="T37" fmla="*/ 573 h 888"/>
                <a:gd name="T38" fmla="*/ 278 w 756"/>
                <a:gd name="T39" fmla="*/ 667 h 888"/>
                <a:gd name="T40" fmla="*/ 234 w 756"/>
                <a:gd name="T41" fmla="*/ 790 h 888"/>
                <a:gd name="T42" fmla="*/ 505 w 756"/>
                <a:gd name="T43" fmla="*/ 664 h 888"/>
                <a:gd name="T44" fmla="*/ 278 w 756"/>
                <a:gd name="T45" fmla="*/ 789 h 888"/>
                <a:gd name="T46" fmla="*/ 395 w 756"/>
                <a:gd name="T47" fmla="*/ 559 h 888"/>
                <a:gd name="T48" fmla="*/ 616 w 756"/>
                <a:gd name="T49" fmla="*/ 426 h 888"/>
                <a:gd name="T50" fmla="*/ 505 w 756"/>
                <a:gd name="T51" fmla="*/ 664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56" h="888">
                  <a:moveTo>
                    <a:pt x="313" y="0"/>
                  </a:moveTo>
                  <a:cubicBezTo>
                    <a:pt x="307" y="0"/>
                    <a:pt x="302" y="0"/>
                    <a:pt x="296" y="1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8"/>
                    <a:pt x="0" y="888"/>
                    <a:pt x="0" y="888"/>
                  </a:cubicBezTo>
                  <a:cubicBezTo>
                    <a:pt x="296" y="888"/>
                    <a:pt x="296" y="888"/>
                    <a:pt x="296" y="888"/>
                  </a:cubicBezTo>
                  <a:cubicBezTo>
                    <a:pt x="296" y="888"/>
                    <a:pt x="296" y="888"/>
                    <a:pt x="296" y="888"/>
                  </a:cubicBezTo>
                  <a:cubicBezTo>
                    <a:pt x="301" y="888"/>
                    <a:pt x="306" y="888"/>
                    <a:pt x="311" y="888"/>
                  </a:cubicBezTo>
                  <a:cubicBezTo>
                    <a:pt x="556" y="888"/>
                    <a:pt x="756" y="686"/>
                    <a:pt x="756" y="442"/>
                  </a:cubicBezTo>
                  <a:cubicBezTo>
                    <a:pt x="756" y="197"/>
                    <a:pt x="557" y="1"/>
                    <a:pt x="313" y="0"/>
                  </a:cubicBezTo>
                  <a:close/>
                  <a:moveTo>
                    <a:pt x="257" y="326"/>
                  </a:moveTo>
                  <a:cubicBezTo>
                    <a:pt x="268" y="192"/>
                    <a:pt x="349" y="92"/>
                    <a:pt x="349" y="92"/>
                  </a:cubicBezTo>
                  <a:cubicBezTo>
                    <a:pt x="349" y="92"/>
                    <a:pt x="427" y="188"/>
                    <a:pt x="411" y="341"/>
                  </a:cubicBezTo>
                  <a:cubicBezTo>
                    <a:pt x="396" y="491"/>
                    <a:pt x="317" y="578"/>
                    <a:pt x="317" y="578"/>
                  </a:cubicBezTo>
                  <a:cubicBezTo>
                    <a:pt x="317" y="578"/>
                    <a:pt x="245" y="459"/>
                    <a:pt x="257" y="326"/>
                  </a:cubicBezTo>
                  <a:close/>
                  <a:moveTo>
                    <a:pt x="234" y="790"/>
                  </a:moveTo>
                  <a:cubicBezTo>
                    <a:pt x="234" y="790"/>
                    <a:pt x="127" y="667"/>
                    <a:pt x="118" y="558"/>
                  </a:cubicBezTo>
                  <a:cubicBezTo>
                    <a:pt x="105" y="410"/>
                    <a:pt x="212" y="279"/>
                    <a:pt x="212" y="279"/>
                  </a:cubicBezTo>
                  <a:cubicBezTo>
                    <a:pt x="205" y="483"/>
                    <a:pt x="273" y="573"/>
                    <a:pt x="273" y="573"/>
                  </a:cubicBezTo>
                  <a:cubicBezTo>
                    <a:pt x="273" y="573"/>
                    <a:pt x="289" y="597"/>
                    <a:pt x="278" y="667"/>
                  </a:cubicBezTo>
                  <a:cubicBezTo>
                    <a:pt x="267" y="736"/>
                    <a:pt x="234" y="790"/>
                    <a:pt x="234" y="790"/>
                  </a:cubicBezTo>
                  <a:close/>
                  <a:moveTo>
                    <a:pt x="505" y="664"/>
                  </a:moveTo>
                  <a:cubicBezTo>
                    <a:pt x="408" y="771"/>
                    <a:pt x="278" y="789"/>
                    <a:pt x="278" y="789"/>
                  </a:cubicBezTo>
                  <a:cubicBezTo>
                    <a:pt x="278" y="789"/>
                    <a:pt x="282" y="666"/>
                    <a:pt x="395" y="559"/>
                  </a:cubicBezTo>
                  <a:cubicBezTo>
                    <a:pt x="508" y="453"/>
                    <a:pt x="616" y="426"/>
                    <a:pt x="616" y="426"/>
                  </a:cubicBezTo>
                  <a:cubicBezTo>
                    <a:pt x="616" y="426"/>
                    <a:pt x="601" y="557"/>
                    <a:pt x="505" y="664"/>
                  </a:cubicBezTo>
                  <a:close/>
                </a:path>
              </a:pathLst>
            </a:custGeom>
            <a:grpFill/>
            <a:ln w="76200">
              <a:noFill/>
            </a:ln>
          </p:spPr>
        </p:sp>
      </p:grpSp>
      <p:sp>
        <p:nvSpPr>
          <p:cNvPr id="11" name="文本框 10"/>
          <p:cNvSpPr txBox="1"/>
          <p:nvPr/>
        </p:nvSpPr>
        <p:spPr>
          <a:xfrm>
            <a:off x="959485" y="2738120"/>
            <a:ext cx="49758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200">
                <a:solidFill>
                  <a:srgbClr val="616767"/>
                </a:solidFill>
              </a:rPr>
              <a:t>工作总结计划模板</a:t>
            </a:r>
            <a:endParaRPr lang="zh-CN" altLang="en-US" sz="3200">
              <a:solidFill>
                <a:srgbClr val="616767"/>
              </a:solidFill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7285990" y="3321685"/>
            <a:ext cx="1649730" cy="381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089660" y="4147185"/>
            <a:ext cx="1774190" cy="306705"/>
          </a:xfrm>
          <a:prstGeom prst="rect">
            <a:avLst/>
          </a:prstGeom>
          <a:noFill/>
          <a:ln>
            <a:solidFill>
              <a:srgbClr val="616767"/>
            </a:solidFill>
          </a:ln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汇报人：平安喜乐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86155" y="3429635"/>
            <a:ext cx="4816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200">
                <a:solidFill>
                  <a:srgbClr val="616767"/>
                </a:solidFill>
              </a:rPr>
              <a:t>Commercial wind work summary plan template Commercial wind work summary plan template</a:t>
            </a:r>
            <a:endParaRPr lang="zh-CN" altLang="en-US" sz="1200">
              <a:solidFill>
                <a:srgbClr val="616767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08350" y="4147185"/>
            <a:ext cx="1931670" cy="306705"/>
          </a:xfrm>
          <a:prstGeom prst="rect">
            <a:avLst/>
          </a:prstGeom>
          <a:solidFill>
            <a:srgbClr val="616767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bg1"/>
                </a:solidFill>
              </a:rPr>
              <a:t>时间：</a:t>
            </a:r>
            <a:r>
              <a:rPr lang="en-US" altLang="zh-CN" sz="1400">
                <a:solidFill>
                  <a:schemeClr val="bg1"/>
                </a:solidFill>
              </a:rPr>
              <a:t>20**</a:t>
            </a:r>
            <a:r>
              <a:rPr lang="zh-CN" altLang="en-US" sz="1400">
                <a:solidFill>
                  <a:schemeClr val="bg1"/>
                </a:solidFill>
              </a:rPr>
              <a:t>年</a:t>
            </a:r>
            <a:r>
              <a:rPr lang="en-US" altLang="zh-CN" sz="1400">
                <a:solidFill>
                  <a:schemeClr val="bg1"/>
                </a:solidFill>
              </a:rPr>
              <a:t>6</a:t>
            </a:r>
            <a:r>
              <a:rPr lang="zh-CN" altLang="en-US" sz="1400">
                <a:solidFill>
                  <a:schemeClr val="bg1"/>
                </a:solidFill>
              </a:rPr>
              <a:t>月</a:t>
            </a:r>
            <a:r>
              <a:rPr lang="en-US" altLang="zh-CN" sz="1400">
                <a:solidFill>
                  <a:schemeClr val="bg1"/>
                </a:solidFill>
              </a:rPr>
              <a:t>13</a:t>
            </a:r>
            <a:r>
              <a:rPr lang="zh-CN" altLang="en-US" sz="1400">
                <a:solidFill>
                  <a:schemeClr val="bg1"/>
                </a:solidFill>
              </a:rPr>
              <a:t>日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9485" y="1667510"/>
            <a:ext cx="204597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6000">
                <a:solidFill>
                  <a:srgbClr val="616767"/>
                </a:solidFill>
              </a:rPr>
              <a:t>20XX</a:t>
            </a:r>
            <a:endParaRPr lang="en-US" altLang="zh-CN" sz="6000">
              <a:solidFill>
                <a:srgbClr val="616767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cxnSp>
        <p:nvCxnSpPr>
          <p:cNvPr id="6" name="直接连接符 5"/>
          <p:cNvCxnSpPr/>
          <p:nvPr/>
        </p:nvCxnSpPr>
        <p:spPr>
          <a:xfrm>
            <a:off x="6223000" y="102870"/>
            <a:ext cx="27940" cy="6641465"/>
          </a:xfrm>
          <a:prstGeom prst="line">
            <a:avLst/>
          </a:prstGeom>
          <a:ln>
            <a:solidFill>
              <a:srgbClr val="61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619125" y="3277235"/>
            <a:ext cx="11213465" cy="13970"/>
          </a:xfrm>
          <a:prstGeom prst="line">
            <a:avLst/>
          </a:prstGeom>
          <a:ln>
            <a:solidFill>
              <a:srgbClr val="61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221865" y="1618615"/>
            <a:ext cx="31521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>
                    <a:lumMod val="50000"/>
                  </a:schemeClr>
                </a:solidFill>
                <a:sym typeface="+mn-ea"/>
              </a:rPr>
              <a:t>General template workplace business wind work summary report plan General template</a:t>
            </a:r>
            <a:endParaRPr lang="zh-CN" altLang="en-US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305800" y="1400175"/>
            <a:ext cx="28168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>
                    <a:lumMod val="50000"/>
                  </a:schemeClr>
                </a:solidFill>
                <a:sym typeface="+mn-ea"/>
              </a:rPr>
              <a:t>General template workplace business wind work summary report plan General template</a:t>
            </a:r>
            <a:endParaRPr lang="zh-CN" altLang="en-US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305800" y="4553585"/>
            <a:ext cx="27717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>
                    <a:lumMod val="50000"/>
                  </a:schemeClr>
                </a:solidFill>
                <a:sym typeface="+mn-ea"/>
              </a:rPr>
              <a:t>General template workplace business wind work summary report plan General template</a:t>
            </a:r>
            <a:endParaRPr lang="zh-CN" altLang="en-US">
              <a:solidFill>
                <a:schemeClr val="bg2">
                  <a:lumMod val="50000"/>
                </a:schemeClr>
              </a:solidFill>
              <a:sym typeface="+mn-ea"/>
            </a:endParaRPr>
          </a:p>
          <a:p>
            <a:endParaRPr lang="zh-CN" altLang="en-US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221865" y="4553585"/>
            <a:ext cx="2787015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>
                    <a:lumMod val="50000"/>
                  </a:schemeClr>
                </a:solidFill>
                <a:sym typeface="+mn-ea"/>
              </a:rPr>
              <a:t>General template</a:t>
            </a:r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sym typeface="+mn-ea"/>
              </a:rPr>
              <a:t> 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sym typeface="+mn-ea"/>
              </a:rPr>
              <a:t>workplace business wind work summary report plan General template</a:t>
            </a:r>
            <a:endParaRPr lang="zh-CN" altLang="en-US">
              <a:solidFill>
                <a:schemeClr val="bg2">
                  <a:lumMod val="50000"/>
                </a:schemeClr>
              </a:solidFill>
              <a:sym typeface="+mn-ea"/>
            </a:endParaRPr>
          </a:p>
          <a:p>
            <a:endParaRPr lang="zh-CN" altLang="en-US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28875" y="816610"/>
            <a:ext cx="1808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>
                <a:solidFill>
                  <a:schemeClr val="bg2">
                    <a:lumMod val="50000"/>
                  </a:schemeClr>
                </a:solidFill>
                <a:sym typeface="+mn-ea"/>
              </a:rPr>
              <a:t>工作总结</a:t>
            </a:r>
            <a:endParaRPr lang="zh-CN" altLang="en-US" sz="32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90280" y="617220"/>
            <a:ext cx="1808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>
                <a:solidFill>
                  <a:schemeClr val="bg2">
                    <a:lumMod val="50000"/>
                  </a:schemeClr>
                </a:solidFill>
                <a:sym typeface="+mn-ea"/>
              </a:rPr>
              <a:t>工作总结</a:t>
            </a:r>
            <a:endParaRPr lang="zh-CN" altLang="en-US" sz="32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90280" y="3656965"/>
            <a:ext cx="1808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>
                <a:solidFill>
                  <a:schemeClr val="bg2">
                    <a:lumMod val="50000"/>
                  </a:schemeClr>
                </a:solidFill>
                <a:sym typeface="+mn-ea"/>
              </a:rPr>
              <a:t>工作总结</a:t>
            </a:r>
            <a:endParaRPr lang="zh-CN" altLang="en-US" sz="32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28875" y="3656965"/>
            <a:ext cx="1808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>
                <a:solidFill>
                  <a:schemeClr val="bg2">
                    <a:lumMod val="50000"/>
                  </a:schemeClr>
                </a:solidFill>
                <a:sym typeface="+mn-ea"/>
              </a:rPr>
              <a:t>工作总结</a:t>
            </a:r>
            <a:endParaRPr lang="zh-CN" altLang="en-US" sz="32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710430" y="1821180"/>
            <a:ext cx="3062605" cy="2921000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>
            <a:solidFill>
              <a:srgbClr val="61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pink-flower-on-white-background-3825880"/>
          <p:cNvPicPr>
            <a:picLocks noChangeAspect="1"/>
          </p:cNvPicPr>
          <p:nvPr/>
        </p:nvPicPr>
        <p:blipFill>
          <a:blip r:embed="rId1">
            <a:clrChange>
              <a:clrFrom>
                <a:srgbClr val="F3F7F8">
                  <a:alpha val="100000"/>
                </a:srgbClr>
              </a:clrFrom>
              <a:clrTo>
                <a:srgbClr val="F3F7F8">
                  <a:alpha val="100000"/>
                  <a:alpha val="0"/>
                </a:srgbClr>
              </a:clrTo>
            </a:clrChange>
          </a:blip>
          <a:srcRect t="16620" b="16620"/>
          <a:stretch>
            <a:fillRect/>
          </a:stretch>
        </p:blipFill>
        <p:spPr>
          <a:xfrm>
            <a:off x="16510" y="-12065"/>
            <a:ext cx="6714490" cy="68827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532880" y="1808480"/>
            <a:ext cx="3967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>
                <a:solidFill>
                  <a:schemeClr val="bg2">
                    <a:lumMod val="50000"/>
                  </a:schemeClr>
                </a:solidFill>
                <a:sym typeface="+mn-ea"/>
              </a:rPr>
              <a:t>谢谢观看！ 再会！</a:t>
            </a:r>
            <a:endParaRPr lang="zh-CN" altLang="en-US" sz="36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1000" y="3452495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sym typeface="+mn-ea"/>
              </a:rPr>
              <a:t>汇报人：平安喜乐</a:t>
            </a:r>
            <a:endParaRPr lang="zh-CN" altLang="en-US" sz="28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7160895" y="4271010"/>
            <a:ext cx="2168525" cy="1778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466975" y="2342515"/>
            <a:ext cx="223456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>
                <a:solidFill>
                  <a:srgbClr val="616767"/>
                </a:solidFill>
                <a:sym typeface="+mn-ea"/>
              </a:rPr>
              <a:t>工作概述</a:t>
            </a:r>
            <a:endParaRPr lang="zh-CN" altLang="en-US" sz="4000">
              <a:solidFill>
                <a:srgbClr val="616767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66975" y="4402455"/>
            <a:ext cx="24193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616767"/>
                </a:solidFill>
                <a:sym typeface="+mn-ea"/>
              </a:rPr>
              <a:t>工作计划</a:t>
            </a:r>
            <a:endParaRPr lang="zh-CN" altLang="en-US" sz="4000">
              <a:solidFill>
                <a:srgbClr val="616767"/>
              </a:solidFill>
            </a:endParaRPr>
          </a:p>
        </p:txBody>
      </p:sp>
      <p:grpSp>
        <p:nvGrpSpPr>
          <p:cNvPr id="154" name="组合 30"/>
          <p:cNvGrpSpPr/>
          <p:nvPr/>
        </p:nvGrpSpPr>
        <p:grpSpPr>
          <a:xfrm rot="0">
            <a:off x="213360" y="207645"/>
            <a:ext cx="1099185" cy="423545"/>
            <a:chOff x="603250" y="1054101"/>
            <a:chExt cx="1951038" cy="812800"/>
          </a:xfrm>
          <a:solidFill>
            <a:srgbClr val="616767"/>
          </a:solidFill>
          <a:effectLst/>
        </p:grpSpPr>
        <p:sp>
          <p:nvSpPr>
            <p:cNvPr id="155" name="Freeform 5"/>
            <p:cNvSpPr/>
            <p:nvPr/>
          </p:nvSpPr>
          <p:spPr bwMode="auto">
            <a:xfrm>
              <a:off x="2365375" y="1431926"/>
              <a:ext cx="188913" cy="407988"/>
            </a:xfrm>
            <a:custGeom>
              <a:avLst/>
              <a:gdLst>
                <a:gd name="T0" fmla="*/ 48 w 210"/>
                <a:gd name="T1" fmla="*/ 208 h 453"/>
                <a:gd name="T2" fmla="*/ 46 w 210"/>
                <a:gd name="T3" fmla="*/ 208 h 453"/>
                <a:gd name="T4" fmla="*/ 46 w 210"/>
                <a:gd name="T5" fmla="*/ 451 h 453"/>
                <a:gd name="T6" fmla="*/ 0 w 210"/>
                <a:gd name="T7" fmla="*/ 453 h 453"/>
                <a:gd name="T8" fmla="*/ 0 w 210"/>
                <a:gd name="T9" fmla="*/ 208 h 453"/>
                <a:gd name="T10" fmla="*/ 0 w 210"/>
                <a:gd name="T11" fmla="*/ 204 h 453"/>
                <a:gd name="T12" fmla="*/ 0 w 210"/>
                <a:gd name="T13" fmla="*/ 164 h 453"/>
                <a:gd name="T14" fmla="*/ 210 w 210"/>
                <a:gd name="T15" fmla="*/ 0 h 453"/>
                <a:gd name="T16" fmla="*/ 210 w 210"/>
                <a:gd name="T17" fmla="*/ 55 h 453"/>
                <a:gd name="T18" fmla="*/ 48 w 210"/>
                <a:gd name="T19" fmla="*/ 208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" h="453">
                  <a:moveTo>
                    <a:pt x="48" y="208"/>
                  </a:moveTo>
                  <a:cubicBezTo>
                    <a:pt x="46" y="208"/>
                    <a:pt x="46" y="208"/>
                    <a:pt x="46" y="208"/>
                  </a:cubicBezTo>
                  <a:cubicBezTo>
                    <a:pt x="46" y="451"/>
                    <a:pt x="46" y="451"/>
                    <a:pt x="46" y="451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4" y="70"/>
                    <a:pt x="109" y="0"/>
                    <a:pt x="210" y="0"/>
                  </a:cubicBezTo>
                  <a:cubicBezTo>
                    <a:pt x="210" y="55"/>
                    <a:pt x="210" y="55"/>
                    <a:pt x="210" y="55"/>
                  </a:cubicBezTo>
                  <a:cubicBezTo>
                    <a:pt x="125" y="57"/>
                    <a:pt x="56" y="123"/>
                    <a:pt x="48" y="208"/>
                  </a:cubicBez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56" name="Freeform 6"/>
            <p:cNvSpPr/>
            <p:nvPr/>
          </p:nvSpPr>
          <p:spPr bwMode="auto">
            <a:xfrm>
              <a:off x="2466975" y="1135063"/>
              <a:ext cx="71438" cy="231775"/>
            </a:xfrm>
            <a:custGeom>
              <a:avLst/>
              <a:gdLst>
                <a:gd name="T0" fmla="*/ 0 w 79"/>
                <a:gd name="T1" fmla="*/ 185 h 258"/>
                <a:gd name="T2" fmla="*/ 0 w 79"/>
                <a:gd name="T3" fmla="*/ 185 h 258"/>
                <a:gd name="T4" fmla="*/ 0 w 79"/>
                <a:gd name="T5" fmla="*/ 0 h 258"/>
                <a:gd name="T6" fmla="*/ 21 w 79"/>
                <a:gd name="T7" fmla="*/ 0 h 258"/>
                <a:gd name="T8" fmla="*/ 21 w 79"/>
                <a:gd name="T9" fmla="*/ 186 h 258"/>
                <a:gd name="T10" fmla="*/ 79 w 79"/>
                <a:gd name="T11" fmla="*/ 240 h 258"/>
                <a:gd name="T12" fmla="*/ 79 w 79"/>
                <a:gd name="T13" fmla="*/ 258 h 258"/>
                <a:gd name="T14" fmla="*/ 76 w 79"/>
                <a:gd name="T15" fmla="*/ 258 h 258"/>
                <a:gd name="T16" fmla="*/ 0 w 79"/>
                <a:gd name="T17" fmla="*/ 18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258">
                  <a:moveTo>
                    <a:pt x="0" y="185"/>
                  </a:moveTo>
                  <a:cubicBezTo>
                    <a:pt x="0" y="185"/>
                    <a:pt x="0" y="185"/>
                    <a:pt x="0" y="1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24" y="216"/>
                    <a:pt x="48" y="240"/>
                    <a:pt x="79" y="240"/>
                  </a:cubicBezTo>
                  <a:cubicBezTo>
                    <a:pt x="79" y="258"/>
                    <a:pt x="79" y="258"/>
                    <a:pt x="79" y="258"/>
                  </a:cubicBezTo>
                  <a:cubicBezTo>
                    <a:pt x="78" y="258"/>
                    <a:pt x="77" y="258"/>
                    <a:pt x="76" y="258"/>
                  </a:cubicBezTo>
                  <a:cubicBezTo>
                    <a:pt x="35" y="258"/>
                    <a:pt x="1" y="226"/>
                    <a:pt x="0" y="185"/>
                  </a:cubicBez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57" name="Freeform 7"/>
            <p:cNvSpPr/>
            <p:nvPr/>
          </p:nvSpPr>
          <p:spPr bwMode="auto">
            <a:xfrm>
              <a:off x="2332038" y="1135063"/>
              <a:ext cx="69850" cy="231775"/>
            </a:xfrm>
            <a:custGeom>
              <a:avLst/>
              <a:gdLst>
                <a:gd name="T0" fmla="*/ 79 w 79"/>
                <a:gd name="T1" fmla="*/ 188 h 258"/>
                <a:gd name="T2" fmla="*/ 79 w 79"/>
                <a:gd name="T3" fmla="*/ 188 h 258"/>
                <a:gd name="T4" fmla="*/ 3 w 79"/>
                <a:gd name="T5" fmla="*/ 258 h 258"/>
                <a:gd name="T6" fmla="*/ 0 w 79"/>
                <a:gd name="T7" fmla="*/ 258 h 258"/>
                <a:gd name="T8" fmla="*/ 0 w 79"/>
                <a:gd name="T9" fmla="*/ 240 h 258"/>
                <a:gd name="T10" fmla="*/ 57 w 79"/>
                <a:gd name="T11" fmla="*/ 186 h 258"/>
                <a:gd name="T12" fmla="*/ 57 w 79"/>
                <a:gd name="T13" fmla="*/ 0 h 258"/>
                <a:gd name="T14" fmla="*/ 79 w 79"/>
                <a:gd name="T15" fmla="*/ 0 h 258"/>
                <a:gd name="T16" fmla="*/ 79 w 79"/>
                <a:gd name="T17" fmla="*/ 185 h 258"/>
                <a:gd name="T18" fmla="*/ 79 w 79"/>
                <a:gd name="T19" fmla="*/ 185 h 258"/>
                <a:gd name="T20" fmla="*/ 79 w 79"/>
                <a:gd name="T21" fmla="*/ 186 h 258"/>
                <a:gd name="T22" fmla="*/ 79 w 79"/>
                <a:gd name="T23" fmla="*/ 18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" h="258">
                  <a:moveTo>
                    <a:pt x="79" y="188"/>
                  </a:moveTo>
                  <a:cubicBezTo>
                    <a:pt x="79" y="188"/>
                    <a:pt x="79" y="188"/>
                    <a:pt x="79" y="188"/>
                  </a:cubicBezTo>
                  <a:cubicBezTo>
                    <a:pt x="76" y="227"/>
                    <a:pt x="44" y="258"/>
                    <a:pt x="3" y="258"/>
                  </a:cubicBezTo>
                  <a:cubicBezTo>
                    <a:pt x="2" y="258"/>
                    <a:pt x="1" y="258"/>
                    <a:pt x="0" y="258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30" y="240"/>
                    <a:pt x="55" y="216"/>
                    <a:pt x="57" y="186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9" y="185"/>
                    <a:pt x="79" y="185"/>
                    <a:pt x="79" y="185"/>
                  </a:cubicBezTo>
                  <a:cubicBezTo>
                    <a:pt x="79" y="185"/>
                    <a:pt x="79" y="185"/>
                    <a:pt x="79" y="185"/>
                  </a:cubicBezTo>
                  <a:cubicBezTo>
                    <a:pt x="79" y="186"/>
                    <a:pt x="79" y="186"/>
                    <a:pt x="79" y="186"/>
                  </a:cubicBezTo>
                  <a:lnTo>
                    <a:pt x="79" y="188"/>
                  </a:ln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58" name="Freeform 8"/>
            <p:cNvSpPr>
              <a:spLocks noEditPoints="1"/>
            </p:cNvSpPr>
            <p:nvPr/>
          </p:nvSpPr>
          <p:spPr bwMode="auto">
            <a:xfrm>
              <a:off x="1925638" y="1417638"/>
              <a:ext cx="430213" cy="449263"/>
            </a:xfrm>
            <a:custGeom>
              <a:avLst/>
              <a:gdLst>
                <a:gd name="T0" fmla="*/ 463 w 478"/>
                <a:gd name="T1" fmla="*/ 211 h 498"/>
                <a:gd name="T2" fmla="*/ 409 w 478"/>
                <a:gd name="T3" fmla="*/ 220 h 498"/>
                <a:gd name="T4" fmla="*/ 330 w 478"/>
                <a:gd name="T5" fmla="*/ 391 h 498"/>
                <a:gd name="T6" fmla="*/ 108 w 478"/>
                <a:gd name="T7" fmla="*/ 332 h 498"/>
                <a:gd name="T8" fmla="*/ 417 w 478"/>
                <a:gd name="T9" fmla="*/ 153 h 498"/>
                <a:gd name="T10" fmla="*/ 417 w 478"/>
                <a:gd name="T11" fmla="*/ 153 h 498"/>
                <a:gd name="T12" fmla="*/ 438 w 478"/>
                <a:gd name="T13" fmla="*/ 141 h 498"/>
                <a:gd name="T14" fmla="*/ 437 w 478"/>
                <a:gd name="T15" fmla="*/ 140 h 498"/>
                <a:gd name="T16" fmla="*/ 140 w 478"/>
                <a:gd name="T17" fmla="*/ 60 h 498"/>
                <a:gd name="T18" fmla="*/ 60 w 478"/>
                <a:gd name="T19" fmla="*/ 358 h 498"/>
                <a:gd name="T20" fmla="*/ 357 w 478"/>
                <a:gd name="T21" fmla="*/ 437 h 498"/>
                <a:gd name="T22" fmla="*/ 463 w 478"/>
                <a:gd name="T23" fmla="*/ 211 h 498"/>
                <a:gd name="T24" fmla="*/ 87 w 478"/>
                <a:gd name="T25" fmla="*/ 274 h 498"/>
                <a:gd name="T26" fmla="*/ 167 w 478"/>
                <a:gd name="T27" fmla="*/ 108 h 498"/>
                <a:gd name="T28" fmla="*/ 350 w 478"/>
                <a:gd name="T29" fmla="*/ 122 h 498"/>
                <a:gd name="T30" fmla="*/ 87 w 478"/>
                <a:gd name="T31" fmla="*/ 274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8" h="498">
                  <a:moveTo>
                    <a:pt x="463" y="211"/>
                  </a:moveTo>
                  <a:cubicBezTo>
                    <a:pt x="409" y="220"/>
                    <a:pt x="409" y="220"/>
                    <a:pt x="409" y="220"/>
                  </a:cubicBezTo>
                  <a:cubicBezTo>
                    <a:pt x="421" y="286"/>
                    <a:pt x="392" y="356"/>
                    <a:pt x="330" y="391"/>
                  </a:cubicBezTo>
                  <a:cubicBezTo>
                    <a:pt x="252" y="436"/>
                    <a:pt x="153" y="410"/>
                    <a:pt x="108" y="332"/>
                  </a:cubicBezTo>
                  <a:cubicBezTo>
                    <a:pt x="417" y="153"/>
                    <a:pt x="417" y="153"/>
                    <a:pt x="417" y="153"/>
                  </a:cubicBezTo>
                  <a:cubicBezTo>
                    <a:pt x="417" y="153"/>
                    <a:pt x="417" y="153"/>
                    <a:pt x="417" y="153"/>
                  </a:cubicBezTo>
                  <a:cubicBezTo>
                    <a:pt x="438" y="141"/>
                    <a:pt x="438" y="141"/>
                    <a:pt x="438" y="141"/>
                  </a:cubicBezTo>
                  <a:cubicBezTo>
                    <a:pt x="437" y="141"/>
                    <a:pt x="437" y="140"/>
                    <a:pt x="437" y="140"/>
                  </a:cubicBezTo>
                  <a:cubicBezTo>
                    <a:pt x="377" y="35"/>
                    <a:pt x="244" y="0"/>
                    <a:pt x="140" y="60"/>
                  </a:cubicBezTo>
                  <a:cubicBezTo>
                    <a:pt x="35" y="120"/>
                    <a:pt x="0" y="253"/>
                    <a:pt x="60" y="358"/>
                  </a:cubicBezTo>
                  <a:cubicBezTo>
                    <a:pt x="120" y="462"/>
                    <a:pt x="253" y="498"/>
                    <a:pt x="357" y="437"/>
                  </a:cubicBezTo>
                  <a:cubicBezTo>
                    <a:pt x="439" y="390"/>
                    <a:pt x="478" y="299"/>
                    <a:pt x="463" y="211"/>
                  </a:cubicBezTo>
                  <a:close/>
                  <a:moveTo>
                    <a:pt x="87" y="274"/>
                  </a:moveTo>
                  <a:cubicBezTo>
                    <a:pt x="78" y="209"/>
                    <a:pt x="107" y="142"/>
                    <a:pt x="167" y="108"/>
                  </a:cubicBezTo>
                  <a:cubicBezTo>
                    <a:pt x="227" y="73"/>
                    <a:pt x="299" y="81"/>
                    <a:pt x="350" y="122"/>
                  </a:cubicBezTo>
                  <a:lnTo>
                    <a:pt x="87" y="274"/>
                  </a:ln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59" name="Freeform 9"/>
            <p:cNvSpPr/>
            <p:nvPr/>
          </p:nvSpPr>
          <p:spPr bwMode="auto">
            <a:xfrm>
              <a:off x="2073275" y="1250951"/>
              <a:ext cx="225425" cy="115888"/>
            </a:xfrm>
            <a:custGeom>
              <a:avLst/>
              <a:gdLst>
                <a:gd name="T0" fmla="*/ 172 w 251"/>
                <a:gd name="T1" fmla="*/ 58 h 128"/>
                <a:gd name="T2" fmla="*/ 172 w 251"/>
                <a:gd name="T3" fmla="*/ 58 h 128"/>
                <a:gd name="T4" fmla="*/ 172 w 251"/>
                <a:gd name="T5" fmla="*/ 56 h 128"/>
                <a:gd name="T6" fmla="*/ 172 w 251"/>
                <a:gd name="T7" fmla="*/ 55 h 128"/>
                <a:gd name="T8" fmla="*/ 172 w 251"/>
                <a:gd name="T9" fmla="*/ 55 h 128"/>
                <a:gd name="T10" fmla="*/ 172 w 251"/>
                <a:gd name="T11" fmla="*/ 22 h 128"/>
                <a:gd name="T12" fmla="*/ 79 w 251"/>
                <a:gd name="T13" fmla="*/ 22 h 128"/>
                <a:gd name="T14" fmla="*/ 79 w 251"/>
                <a:gd name="T15" fmla="*/ 55 h 128"/>
                <a:gd name="T16" fmla="*/ 79 w 251"/>
                <a:gd name="T17" fmla="*/ 55 h 128"/>
                <a:gd name="T18" fmla="*/ 79 w 251"/>
                <a:gd name="T19" fmla="*/ 56 h 128"/>
                <a:gd name="T20" fmla="*/ 79 w 251"/>
                <a:gd name="T21" fmla="*/ 58 h 128"/>
                <a:gd name="T22" fmla="*/ 79 w 251"/>
                <a:gd name="T23" fmla="*/ 58 h 128"/>
                <a:gd name="T24" fmla="*/ 3 w 251"/>
                <a:gd name="T25" fmla="*/ 128 h 128"/>
                <a:gd name="T26" fmla="*/ 0 w 251"/>
                <a:gd name="T27" fmla="*/ 128 h 128"/>
                <a:gd name="T28" fmla="*/ 0 w 251"/>
                <a:gd name="T29" fmla="*/ 110 h 128"/>
                <a:gd name="T30" fmla="*/ 57 w 251"/>
                <a:gd name="T31" fmla="*/ 56 h 128"/>
                <a:gd name="T32" fmla="*/ 57 w 251"/>
                <a:gd name="T33" fmla="*/ 22 h 128"/>
                <a:gd name="T34" fmla="*/ 57 w 251"/>
                <a:gd name="T35" fmla="*/ 0 h 128"/>
                <a:gd name="T36" fmla="*/ 79 w 251"/>
                <a:gd name="T37" fmla="*/ 0 h 128"/>
                <a:gd name="T38" fmla="*/ 172 w 251"/>
                <a:gd name="T39" fmla="*/ 0 h 128"/>
                <a:gd name="T40" fmla="*/ 179 w 251"/>
                <a:gd name="T41" fmla="*/ 0 h 128"/>
                <a:gd name="T42" fmla="*/ 194 w 251"/>
                <a:gd name="T43" fmla="*/ 0 h 128"/>
                <a:gd name="T44" fmla="*/ 194 w 251"/>
                <a:gd name="T45" fmla="*/ 56 h 128"/>
                <a:gd name="T46" fmla="*/ 251 w 251"/>
                <a:gd name="T47" fmla="*/ 110 h 128"/>
                <a:gd name="T48" fmla="*/ 251 w 251"/>
                <a:gd name="T49" fmla="*/ 128 h 128"/>
                <a:gd name="T50" fmla="*/ 248 w 251"/>
                <a:gd name="T51" fmla="*/ 128 h 128"/>
                <a:gd name="T52" fmla="*/ 172 w 251"/>
                <a:gd name="T53" fmla="*/ 5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1" h="128">
                  <a:moveTo>
                    <a:pt x="172" y="58"/>
                  </a:moveTo>
                  <a:cubicBezTo>
                    <a:pt x="172" y="58"/>
                    <a:pt x="172" y="58"/>
                    <a:pt x="172" y="58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2" y="56"/>
                    <a:pt x="172" y="56"/>
                    <a:pt x="172" y="55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2" y="22"/>
                    <a:pt x="172" y="22"/>
                    <a:pt x="172" y="22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6" y="97"/>
                    <a:pt x="43" y="128"/>
                    <a:pt x="3" y="128"/>
                  </a:cubicBezTo>
                  <a:cubicBezTo>
                    <a:pt x="2" y="128"/>
                    <a:pt x="1" y="128"/>
                    <a:pt x="0" y="128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30" y="110"/>
                    <a:pt x="55" y="86"/>
                    <a:pt x="57" y="56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56"/>
                    <a:pt x="194" y="56"/>
                    <a:pt x="194" y="56"/>
                  </a:cubicBezTo>
                  <a:cubicBezTo>
                    <a:pt x="196" y="86"/>
                    <a:pt x="221" y="110"/>
                    <a:pt x="251" y="110"/>
                  </a:cubicBezTo>
                  <a:cubicBezTo>
                    <a:pt x="251" y="128"/>
                    <a:pt x="251" y="128"/>
                    <a:pt x="251" y="128"/>
                  </a:cubicBezTo>
                  <a:cubicBezTo>
                    <a:pt x="250" y="128"/>
                    <a:pt x="249" y="128"/>
                    <a:pt x="248" y="128"/>
                  </a:cubicBezTo>
                  <a:cubicBezTo>
                    <a:pt x="208" y="128"/>
                    <a:pt x="175" y="97"/>
                    <a:pt x="172" y="58"/>
                  </a:cubicBez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60" name="Freeform 10"/>
            <p:cNvSpPr/>
            <p:nvPr/>
          </p:nvSpPr>
          <p:spPr bwMode="auto">
            <a:xfrm>
              <a:off x="2079625" y="1212851"/>
              <a:ext cx="212725" cy="31750"/>
            </a:xfrm>
            <a:custGeom>
              <a:avLst/>
              <a:gdLst>
                <a:gd name="T0" fmla="*/ 122 w 134"/>
                <a:gd name="T1" fmla="*/ 12 h 20"/>
                <a:gd name="T2" fmla="*/ 12 w 134"/>
                <a:gd name="T3" fmla="*/ 12 h 20"/>
                <a:gd name="T4" fmla="*/ 12 w 134"/>
                <a:gd name="T5" fmla="*/ 20 h 20"/>
                <a:gd name="T6" fmla="*/ 0 w 134"/>
                <a:gd name="T7" fmla="*/ 20 h 20"/>
                <a:gd name="T8" fmla="*/ 0 w 134"/>
                <a:gd name="T9" fmla="*/ 12 h 20"/>
                <a:gd name="T10" fmla="*/ 0 w 134"/>
                <a:gd name="T11" fmla="*/ 0 h 20"/>
                <a:gd name="T12" fmla="*/ 12 w 134"/>
                <a:gd name="T13" fmla="*/ 0 h 20"/>
                <a:gd name="T14" fmla="*/ 122 w 134"/>
                <a:gd name="T15" fmla="*/ 0 h 20"/>
                <a:gd name="T16" fmla="*/ 134 w 134"/>
                <a:gd name="T17" fmla="*/ 0 h 20"/>
                <a:gd name="T18" fmla="*/ 134 w 134"/>
                <a:gd name="T19" fmla="*/ 12 h 20"/>
                <a:gd name="T20" fmla="*/ 134 w 134"/>
                <a:gd name="T21" fmla="*/ 20 h 20"/>
                <a:gd name="T22" fmla="*/ 122 w 134"/>
                <a:gd name="T23" fmla="*/ 20 h 20"/>
                <a:gd name="T24" fmla="*/ 122 w 134"/>
                <a:gd name="T2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20">
                  <a:moveTo>
                    <a:pt x="122" y="12"/>
                  </a:moveTo>
                  <a:lnTo>
                    <a:pt x="12" y="12"/>
                  </a:lnTo>
                  <a:lnTo>
                    <a:pt x="12" y="20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2" y="0"/>
                  </a:lnTo>
                  <a:lnTo>
                    <a:pt x="134" y="0"/>
                  </a:lnTo>
                  <a:lnTo>
                    <a:pt x="134" y="12"/>
                  </a:lnTo>
                  <a:lnTo>
                    <a:pt x="134" y="20"/>
                  </a:lnTo>
                  <a:lnTo>
                    <a:pt x="122" y="20"/>
                  </a:lnTo>
                  <a:lnTo>
                    <a:pt x="122" y="12"/>
                  </a:ln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61" name="Freeform 11"/>
            <p:cNvSpPr/>
            <p:nvPr/>
          </p:nvSpPr>
          <p:spPr bwMode="auto">
            <a:xfrm>
              <a:off x="2085975" y="1109663"/>
              <a:ext cx="200025" cy="90488"/>
            </a:xfrm>
            <a:custGeom>
              <a:avLst/>
              <a:gdLst>
                <a:gd name="T0" fmla="*/ 69 w 126"/>
                <a:gd name="T1" fmla="*/ 45 h 57"/>
                <a:gd name="T2" fmla="*/ 106 w 126"/>
                <a:gd name="T3" fmla="*/ 45 h 57"/>
                <a:gd name="T4" fmla="*/ 106 w 126"/>
                <a:gd name="T5" fmla="*/ 57 h 57"/>
                <a:gd name="T6" fmla="*/ 21 w 126"/>
                <a:gd name="T7" fmla="*/ 57 h 57"/>
                <a:gd name="T8" fmla="*/ 21 w 126"/>
                <a:gd name="T9" fmla="*/ 45 h 57"/>
                <a:gd name="T10" fmla="*/ 57 w 126"/>
                <a:gd name="T11" fmla="*/ 45 h 57"/>
                <a:gd name="T12" fmla="*/ 57 w 126"/>
                <a:gd name="T13" fmla="*/ 32 h 57"/>
                <a:gd name="T14" fmla="*/ 0 w 126"/>
                <a:gd name="T15" fmla="*/ 32 h 57"/>
                <a:gd name="T16" fmla="*/ 0 w 126"/>
                <a:gd name="T17" fmla="*/ 20 h 57"/>
                <a:gd name="T18" fmla="*/ 57 w 126"/>
                <a:gd name="T19" fmla="*/ 20 h 57"/>
                <a:gd name="T20" fmla="*/ 57 w 126"/>
                <a:gd name="T21" fmla="*/ 0 h 57"/>
                <a:gd name="T22" fmla="*/ 69 w 126"/>
                <a:gd name="T23" fmla="*/ 0 h 57"/>
                <a:gd name="T24" fmla="*/ 69 w 126"/>
                <a:gd name="T25" fmla="*/ 20 h 57"/>
                <a:gd name="T26" fmla="*/ 126 w 126"/>
                <a:gd name="T27" fmla="*/ 20 h 57"/>
                <a:gd name="T28" fmla="*/ 126 w 126"/>
                <a:gd name="T29" fmla="*/ 32 h 57"/>
                <a:gd name="T30" fmla="*/ 69 w 126"/>
                <a:gd name="T31" fmla="*/ 32 h 57"/>
                <a:gd name="T32" fmla="*/ 69 w 126"/>
                <a:gd name="T33" fmla="*/ 4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6" h="57">
                  <a:moveTo>
                    <a:pt x="69" y="45"/>
                  </a:moveTo>
                  <a:lnTo>
                    <a:pt x="106" y="45"/>
                  </a:lnTo>
                  <a:lnTo>
                    <a:pt x="106" y="57"/>
                  </a:lnTo>
                  <a:lnTo>
                    <a:pt x="21" y="57"/>
                  </a:lnTo>
                  <a:lnTo>
                    <a:pt x="21" y="45"/>
                  </a:lnTo>
                  <a:lnTo>
                    <a:pt x="57" y="45"/>
                  </a:lnTo>
                  <a:lnTo>
                    <a:pt x="57" y="32"/>
                  </a:lnTo>
                  <a:lnTo>
                    <a:pt x="0" y="32"/>
                  </a:lnTo>
                  <a:lnTo>
                    <a:pt x="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69" y="0"/>
                  </a:lnTo>
                  <a:lnTo>
                    <a:pt x="69" y="20"/>
                  </a:lnTo>
                  <a:lnTo>
                    <a:pt x="126" y="20"/>
                  </a:lnTo>
                  <a:lnTo>
                    <a:pt x="126" y="32"/>
                  </a:lnTo>
                  <a:lnTo>
                    <a:pt x="69" y="32"/>
                  </a:lnTo>
                  <a:lnTo>
                    <a:pt x="69" y="45"/>
                  </a:ln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62" name="Freeform 12"/>
            <p:cNvSpPr/>
            <p:nvPr/>
          </p:nvSpPr>
          <p:spPr bwMode="auto">
            <a:xfrm>
              <a:off x="1892300" y="1219201"/>
              <a:ext cx="142875" cy="149225"/>
            </a:xfrm>
            <a:custGeom>
              <a:avLst/>
              <a:gdLst>
                <a:gd name="T0" fmla="*/ 12 w 90"/>
                <a:gd name="T1" fmla="*/ 94 h 94"/>
                <a:gd name="T2" fmla="*/ 0 w 90"/>
                <a:gd name="T3" fmla="*/ 94 h 94"/>
                <a:gd name="T4" fmla="*/ 0 w 90"/>
                <a:gd name="T5" fmla="*/ 82 h 94"/>
                <a:gd name="T6" fmla="*/ 0 w 90"/>
                <a:gd name="T7" fmla="*/ 8 h 94"/>
                <a:gd name="T8" fmla="*/ 11 w 90"/>
                <a:gd name="T9" fmla="*/ 8 h 94"/>
                <a:gd name="T10" fmla="*/ 25 w 90"/>
                <a:gd name="T11" fmla="*/ 0 h 94"/>
                <a:gd name="T12" fmla="*/ 31 w 90"/>
                <a:gd name="T13" fmla="*/ 11 h 94"/>
                <a:gd name="T14" fmla="*/ 12 w 90"/>
                <a:gd name="T15" fmla="*/ 22 h 94"/>
                <a:gd name="T16" fmla="*/ 12 w 90"/>
                <a:gd name="T17" fmla="*/ 45 h 94"/>
                <a:gd name="T18" fmla="*/ 37 w 90"/>
                <a:gd name="T19" fmla="*/ 45 h 94"/>
                <a:gd name="T20" fmla="*/ 37 w 90"/>
                <a:gd name="T21" fmla="*/ 57 h 94"/>
                <a:gd name="T22" fmla="*/ 12 w 90"/>
                <a:gd name="T23" fmla="*/ 57 h 94"/>
                <a:gd name="T24" fmla="*/ 12 w 90"/>
                <a:gd name="T25" fmla="*/ 82 h 94"/>
                <a:gd name="T26" fmla="*/ 77 w 90"/>
                <a:gd name="T27" fmla="*/ 82 h 94"/>
                <a:gd name="T28" fmla="*/ 77 w 90"/>
                <a:gd name="T29" fmla="*/ 57 h 94"/>
                <a:gd name="T30" fmla="*/ 53 w 90"/>
                <a:gd name="T31" fmla="*/ 57 h 94"/>
                <a:gd name="T32" fmla="*/ 53 w 90"/>
                <a:gd name="T33" fmla="*/ 45 h 94"/>
                <a:gd name="T34" fmla="*/ 77 w 90"/>
                <a:gd name="T35" fmla="*/ 45 h 94"/>
                <a:gd name="T36" fmla="*/ 77 w 90"/>
                <a:gd name="T37" fmla="*/ 20 h 94"/>
                <a:gd name="T38" fmla="*/ 53 w 90"/>
                <a:gd name="T39" fmla="*/ 20 h 94"/>
                <a:gd name="T40" fmla="*/ 53 w 90"/>
                <a:gd name="T41" fmla="*/ 8 h 94"/>
                <a:gd name="T42" fmla="*/ 77 w 90"/>
                <a:gd name="T43" fmla="*/ 8 h 94"/>
                <a:gd name="T44" fmla="*/ 90 w 90"/>
                <a:gd name="T45" fmla="*/ 8 h 94"/>
                <a:gd name="T46" fmla="*/ 90 w 90"/>
                <a:gd name="T47" fmla="*/ 94 h 94"/>
                <a:gd name="T48" fmla="*/ 77 w 90"/>
                <a:gd name="T49" fmla="*/ 94 h 94"/>
                <a:gd name="T50" fmla="*/ 12 w 90"/>
                <a:gd name="T51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0" h="94">
                  <a:moveTo>
                    <a:pt x="12" y="94"/>
                  </a:moveTo>
                  <a:lnTo>
                    <a:pt x="0" y="94"/>
                  </a:lnTo>
                  <a:lnTo>
                    <a:pt x="0" y="82"/>
                  </a:lnTo>
                  <a:lnTo>
                    <a:pt x="0" y="8"/>
                  </a:lnTo>
                  <a:lnTo>
                    <a:pt x="11" y="8"/>
                  </a:lnTo>
                  <a:lnTo>
                    <a:pt x="25" y="0"/>
                  </a:lnTo>
                  <a:lnTo>
                    <a:pt x="31" y="11"/>
                  </a:lnTo>
                  <a:lnTo>
                    <a:pt x="12" y="22"/>
                  </a:lnTo>
                  <a:lnTo>
                    <a:pt x="12" y="45"/>
                  </a:lnTo>
                  <a:lnTo>
                    <a:pt x="37" y="45"/>
                  </a:lnTo>
                  <a:lnTo>
                    <a:pt x="37" y="57"/>
                  </a:lnTo>
                  <a:lnTo>
                    <a:pt x="12" y="57"/>
                  </a:lnTo>
                  <a:lnTo>
                    <a:pt x="12" y="82"/>
                  </a:lnTo>
                  <a:lnTo>
                    <a:pt x="77" y="82"/>
                  </a:lnTo>
                  <a:lnTo>
                    <a:pt x="77" y="57"/>
                  </a:lnTo>
                  <a:lnTo>
                    <a:pt x="53" y="57"/>
                  </a:lnTo>
                  <a:lnTo>
                    <a:pt x="53" y="45"/>
                  </a:lnTo>
                  <a:lnTo>
                    <a:pt x="77" y="45"/>
                  </a:lnTo>
                  <a:lnTo>
                    <a:pt x="77" y="20"/>
                  </a:lnTo>
                  <a:lnTo>
                    <a:pt x="53" y="20"/>
                  </a:lnTo>
                  <a:lnTo>
                    <a:pt x="53" y="8"/>
                  </a:lnTo>
                  <a:lnTo>
                    <a:pt x="77" y="8"/>
                  </a:lnTo>
                  <a:lnTo>
                    <a:pt x="90" y="8"/>
                  </a:lnTo>
                  <a:lnTo>
                    <a:pt x="90" y="94"/>
                  </a:lnTo>
                  <a:lnTo>
                    <a:pt x="77" y="94"/>
                  </a:lnTo>
                  <a:lnTo>
                    <a:pt x="12" y="94"/>
                  </a:ln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63" name="Freeform 13"/>
            <p:cNvSpPr/>
            <p:nvPr/>
          </p:nvSpPr>
          <p:spPr bwMode="auto">
            <a:xfrm>
              <a:off x="1995488" y="1165226"/>
              <a:ext cx="39688" cy="46038"/>
            </a:xfrm>
            <a:custGeom>
              <a:avLst/>
              <a:gdLst>
                <a:gd name="T0" fmla="*/ 0 w 25"/>
                <a:gd name="T1" fmla="*/ 23 h 29"/>
                <a:gd name="T2" fmla="*/ 14 w 25"/>
                <a:gd name="T3" fmla="*/ 0 h 29"/>
                <a:gd name="T4" fmla="*/ 25 w 25"/>
                <a:gd name="T5" fmla="*/ 6 h 29"/>
                <a:gd name="T6" fmla="*/ 10 w 25"/>
                <a:gd name="T7" fmla="*/ 29 h 29"/>
                <a:gd name="T8" fmla="*/ 0 w 25"/>
                <a:gd name="T9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0" y="23"/>
                  </a:moveTo>
                  <a:lnTo>
                    <a:pt x="14" y="0"/>
                  </a:lnTo>
                  <a:lnTo>
                    <a:pt x="25" y="6"/>
                  </a:lnTo>
                  <a:lnTo>
                    <a:pt x="10" y="29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64" name="Freeform 14"/>
            <p:cNvSpPr/>
            <p:nvPr/>
          </p:nvSpPr>
          <p:spPr bwMode="auto">
            <a:xfrm>
              <a:off x="1938338" y="1158876"/>
              <a:ext cx="39688" cy="46038"/>
            </a:xfrm>
            <a:custGeom>
              <a:avLst/>
              <a:gdLst>
                <a:gd name="T0" fmla="*/ 25 w 25"/>
                <a:gd name="T1" fmla="*/ 23 h 29"/>
                <a:gd name="T2" fmla="*/ 14 w 25"/>
                <a:gd name="T3" fmla="*/ 29 h 29"/>
                <a:gd name="T4" fmla="*/ 0 w 25"/>
                <a:gd name="T5" fmla="*/ 6 h 29"/>
                <a:gd name="T6" fmla="*/ 10 w 25"/>
                <a:gd name="T7" fmla="*/ 0 h 29"/>
                <a:gd name="T8" fmla="*/ 25 w 25"/>
                <a:gd name="T9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25" y="23"/>
                  </a:moveTo>
                  <a:lnTo>
                    <a:pt x="14" y="29"/>
                  </a:lnTo>
                  <a:lnTo>
                    <a:pt x="0" y="6"/>
                  </a:lnTo>
                  <a:lnTo>
                    <a:pt x="10" y="0"/>
                  </a:lnTo>
                  <a:lnTo>
                    <a:pt x="25" y="23"/>
                  </a:ln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65" name="Freeform 15"/>
            <p:cNvSpPr/>
            <p:nvPr/>
          </p:nvSpPr>
          <p:spPr bwMode="auto">
            <a:xfrm>
              <a:off x="1898650" y="1165226"/>
              <a:ext cx="39688" cy="46038"/>
            </a:xfrm>
            <a:custGeom>
              <a:avLst/>
              <a:gdLst>
                <a:gd name="T0" fmla="*/ 0 w 25"/>
                <a:gd name="T1" fmla="*/ 6 h 29"/>
                <a:gd name="T2" fmla="*/ 11 w 25"/>
                <a:gd name="T3" fmla="*/ 0 h 29"/>
                <a:gd name="T4" fmla="*/ 25 w 25"/>
                <a:gd name="T5" fmla="*/ 23 h 29"/>
                <a:gd name="T6" fmla="*/ 15 w 25"/>
                <a:gd name="T7" fmla="*/ 29 h 29"/>
                <a:gd name="T8" fmla="*/ 0 w 25"/>
                <a:gd name="T9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0" y="6"/>
                  </a:moveTo>
                  <a:lnTo>
                    <a:pt x="11" y="0"/>
                  </a:lnTo>
                  <a:lnTo>
                    <a:pt x="25" y="23"/>
                  </a:lnTo>
                  <a:lnTo>
                    <a:pt x="15" y="29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66" name="Freeform 16"/>
            <p:cNvSpPr/>
            <p:nvPr/>
          </p:nvSpPr>
          <p:spPr bwMode="auto">
            <a:xfrm>
              <a:off x="1892300" y="1109663"/>
              <a:ext cx="134938" cy="46038"/>
            </a:xfrm>
            <a:custGeom>
              <a:avLst/>
              <a:gdLst>
                <a:gd name="T0" fmla="*/ 0 w 85"/>
                <a:gd name="T1" fmla="*/ 17 h 29"/>
                <a:gd name="T2" fmla="*/ 82 w 85"/>
                <a:gd name="T3" fmla="*/ 0 h 29"/>
                <a:gd name="T4" fmla="*/ 85 w 85"/>
                <a:gd name="T5" fmla="*/ 11 h 29"/>
                <a:gd name="T6" fmla="*/ 3 w 85"/>
                <a:gd name="T7" fmla="*/ 29 h 29"/>
                <a:gd name="T8" fmla="*/ 0 w 85"/>
                <a:gd name="T9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9">
                  <a:moveTo>
                    <a:pt x="0" y="17"/>
                  </a:moveTo>
                  <a:lnTo>
                    <a:pt x="82" y="0"/>
                  </a:lnTo>
                  <a:lnTo>
                    <a:pt x="85" y="11"/>
                  </a:lnTo>
                  <a:lnTo>
                    <a:pt x="3" y="29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67" name="Freeform 17"/>
            <p:cNvSpPr/>
            <p:nvPr/>
          </p:nvSpPr>
          <p:spPr bwMode="auto">
            <a:xfrm>
              <a:off x="1768475" y="1160463"/>
              <a:ext cx="117475" cy="207963"/>
            </a:xfrm>
            <a:custGeom>
              <a:avLst/>
              <a:gdLst>
                <a:gd name="T0" fmla="*/ 46 w 74"/>
                <a:gd name="T1" fmla="*/ 49 h 131"/>
                <a:gd name="T2" fmla="*/ 48 w 74"/>
                <a:gd name="T3" fmla="*/ 48 h 131"/>
                <a:gd name="T4" fmla="*/ 71 w 74"/>
                <a:gd name="T5" fmla="*/ 88 h 131"/>
                <a:gd name="T6" fmla="*/ 60 w 74"/>
                <a:gd name="T7" fmla="*/ 94 h 131"/>
                <a:gd name="T8" fmla="*/ 46 w 74"/>
                <a:gd name="T9" fmla="*/ 68 h 131"/>
                <a:gd name="T10" fmla="*/ 46 w 74"/>
                <a:gd name="T11" fmla="*/ 131 h 131"/>
                <a:gd name="T12" fmla="*/ 33 w 74"/>
                <a:gd name="T13" fmla="*/ 131 h 131"/>
                <a:gd name="T14" fmla="*/ 33 w 74"/>
                <a:gd name="T15" fmla="*/ 59 h 131"/>
                <a:gd name="T16" fmla="*/ 11 w 74"/>
                <a:gd name="T17" fmla="*/ 98 h 131"/>
                <a:gd name="T18" fmla="*/ 0 w 74"/>
                <a:gd name="T19" fmla="*/ 91 h 131"/>
                <a:gd name="T20" fmla="*/ 33 w 74"/>
                <a:gd name="T21" fmla="*/ 34 h 131"/>
                <a:gd name="T22" fmla="*/ 33 w 74"/>
                <a:gd name="T23" fmla="*/ 25 h 131"/>
                <a:gd name="T24" fmla="*/ 5 w 74"/>
                <a:gd name="T25" fmla="*/ 25 h 131"/>
                <a:gd name="T26" fmla="*/ 5 w 74"/>
                <a:gd name="T27" fmla="*/ 13 h 131"/>
                <a:gd name="T28" fmla="*/ 33 w 74"/>
                <a:gd name="T29" fmla="*/ 13 h 131"/>
                <a:gd name="T30" fmla="*/ 33 w 74"/>
                <a:gd name="T31" fmla="*/ 0 h 131"/>
                <a:gd name="T32" fmla="*/ 46 w 74"/>
                <a:gd name="T33" fmla="*/ 0 h 131"/>
                <a:gd name="T34" fmla="*/ 46 w 74"/>
                <a:gd name="T35" fmla="*/ 13 h 131"/>
                <a:gd name="T36" fmla="*/ 74 w 74"/>
                <a:gd name="T37" fmla="*/ 13 h 131"/>
                <a:gd name="T38" fmla="*/ 74 w 74"/>
                <a:gd name="T39" fmla="*/ 25 h 131"/>
                <a:gd name="T40" fmla="*/ 46 w 74"/>
                <a:gd name="T41" fmla="*/ 25 h 131"/>
                <a:gd name="T42" fmla="*/ 46 w 74"/>
                <a:gd name="T43" fmla="*/ 4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" h="131">
                  <a:moveTo>
                    <a:pt x="46" y="49"/>
                  </a:moveTo>
                  <a:lnTo>
                    <a:pt x="48" y="48"/>
                  </a:lnTo>
                  <a:lnTo>
                    <a:pt x="71" y="88"/>
                  </a:lnTo>
                  <a:lnTo>
                    <a:pt x="60" y="94"/>
                  </a:lnTo>
                  <a:lnTo>
                    <a:pt x="46" y="68"/>
                  </a:lnTo>
                  <a:lnTo>
                    <a:pt x="46" y="131"/>
                  </a:lnTo>
                  <a:lnTo>
                    <a:pt x="33" y="131"/>
                  </a:lnTo>
                  <a:lnTo>
                    <a:pt x="33" y="59"/>
                  </a:lnTo>
                  <a:lnTo>
                    <a:pt x="11" y="98"/>
                  </a:lnTo>
                  <a:lnTo>
                    <a:pt x="0" y="91"/>
                  </a:lnTo>
                  <a:lnTo>
                    <a:pt x="33" y="34"/>
                  </a:lnTo>
                  <a:lnTo>
                    <a:pt x="33" y="25"/>
                  </a:lnTo>
                  <a:lnTo>
                    <a:pt x="5" y="25"/>
                  </a:lnTo>
                  <a:lnTo>
                    <a:pt x="5" y="13"/>
                  </a:lnTo>
                  <a:lnTo>
                    <a:pt x="33" y="13"/>
                  </a:lnTo>
                  <a:lnTo>
                    <a:pt x="33" y="0"/>
                  </a:lnTo>
                  <a:lnTo>
                    <a:pt x="46" y="0"/>
                  </a:lnTo>
                  <a:lnTo>
                    <a:pt x="46" y="13"/>
                  </a:lnTo>
                  <a:lnTo>
                    <a:pt x="74" y="13"/>
                  </a:lnTo>
                  <a:lnTo>
                    <a:pt x="74" y="25"/>
                  </a:lnTo>
                  <a:lnTo>
                    <a:pt x="46" y="25"/>
                  </a:lnTo>
                  <a:lnTo>
                    <a:pt x="46" y="49"/>
                  </a:ln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68" name="Freeform 18"/>
            <p:cNvSpPr/>
            <p:nvPr/>
          </p:nvSpPr>
          <p:spPr bwMode="auto">
            <a:xfrm>
              <a:off x="1774825" y="1111251"/>
              <a:ext cx="103188" cy="44450"/>
            </a:xfrm>
            <a:custGeom>
              <a:avLst/>
              <a:gdLst>
                <a:gd name="T0" fmla="*/ 0 w 65"/>
                <a:gd name="T1" fmla="*/ 16 h 28"/>
                <a:gd name="T2" fmla="*/ 62 w 65"/>
                <a:gd name="T3" fmla="*/ 0 h 28"/>
                <a:gd name="T4" fmla="*/ 65 w 65"/>
                <a:gd name="T5" fmla="*/ 11 h 28"/>
                <a:gd name="T6" fmla="*/ 4 w 65"/>
                <a:gd name="T7" fmla="*/ 28 h 28"/>
                <a:gd name="T8" fmla="*/ 0 w 65"/>
                <a:gd name="T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28">
                  <a:moveTo>
                    <a:pt x="0" y="16"/>
                  </a:moveTo>
                  <a:lnTo>
                    <a:pt x="62" y="0"/>
                  </a:lnTo>
                  <a:lnTo>
                    <a:pt x="65" y="11"/>
                  </a:lnTo>
                  <a:lnTo>
                    <a:pt x="4" y="28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69" name="Freeform 19"/>
            <p:cNvSpPr>
              <a:spLocks noEditPoints="1"/>
            </p:cNvSpPr>
            <p:nvPr/>
          </p:nvSpPr>
          <p:spPr bwMode="auto">
            <a:xfrm>
              <a:off x="1281113" y="1446213"/>
              <a:ext cx="698500" cy="392113"/>
            </a:xfrm>
            <a:custGeom>
              <a:avLst/>
              <a:gdLst>
                <a:gd name="T0" fmla="*/ 740 w 776"/>
                <a:gd name="T1" fmla="*/ 336 h 436"/>
                <a:gd name="T2" fmla="*/ 626 w 776"/>
                <a:gd name="T3" fmla="*/ 383 h 436"/>
                <a:gd name="T4" fmla="*/ 462 w 776"/>
                <a:gd name="T5" fmla="*/ 218 h 436"/>
                <a:gd name="T6" fmla="*/ 626 w 776"/>
                <a:gd name="T7" fmla="*/ 54 h 436"/>
                <a:gd name="T8" fmla="*/ 738 w 776"/>
                <a:gd name="T9" fmla="*/ 99 h 436"/>
                <a:gd name="T10" fmla="*/ 774 w 776"/>
                <a:gd name="T11" fmla="*/ 58 h 436"/>
                <a:gd name="T12" fmla="*/ 626 w 776"/>
                <a:gd name="T13" fmla="*/ 0 h 436"/>
                <a:gd name="T14" fmla="*/ 422 w 776"/>
                <a:gd name="T15" fmla="*/ 141 h 436"/>
                <a:gd name="T16" fmla="*/ 218 w 776"/>
                <a:gd name="T17" fmla="*/ 0 h 436"/>
                <a:gd name="T18" fmla="*/ 0 w 776"/>
                <a:gd name="T19" fmla="*/ 218 h 436"/>
                <a:gd name="T20" fmla="*/ 218 w 776"/>
                <a:gd name="T21" fmla="*/ 436 h 436"/>
                <a:gd name="T22" fmla="*/ 422 w 776"/>
                <a:gd name="T23" fmla="*/ 294 h 436"/>
                <a:gd name="T24" fmla="*/ 626 w 776"/>
                <a:gd name="T25" fmla="*/ 436 h 436"/>
                <a:gd name="T26" fmla="*/ 776 w 776"/>
                <a:gd name="T27" fmla="*/ 375 h 436"/>
                <a:gd name="T28" fmla="*/ 740 w 776"/>
                <a:gd name="T29" fmla="*/ 336 h 436"/>
                <a:gd name="T30" fmla="*/ 218 w 776"/>
                <a:gd name="T31" fmla="*/ 382 h 436"/>
                <a:gd name="T32" fmla="*/ 55 w 776"/>
                <a:gd name="T33" fmla="*/ 219 h 436"/>
                <a:gd name="T34" fmla="*/ 218 w 776"/>
                <a:gd name="T35" fmla="*/ 55 h 436"/>
                <a:gd name="T36" fmla="*/ 381 w 776"/>
                <a:gd name="T37" fmla="*/ 219 h 436"/>
                <a:gd name="T38" fmla="*/ 218 w 776"/>
                <a:gd name="T39" fmla="*/ 382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6" h="436">
                  <a:moveTo>
                    <a:pt x="740" y="336"/>
                  </a:moveTo>
                  <a:cubicBezTo>
                    <a:pt x="710" y="365"/>
                    <a:pt x="670" y="383"/>
                    <a:pt x="626" y="383"/>
                  </a:cubicBezTo>
                  <a:cubicBezTo>
                    <a:pt x="536" y="383"/>
                    <a:pt x="462" y="309"/>
                    <a:pt x="462" y="218"/>
                  </a:cubicBezTo>
                  <a:cubicBezTo>
                    <a:pt x="462" y="128"/>
                    <a:pt x="536" y="54"/>
                    <a:pt x="626" y="54"/>
                  </a:cubicBezTo>
                  <a:cubicBezTo>
                    <a:pt x="670" y="54"/>
                    <a:pt x="709" y="71"/>
                    <a:pt x="738" y="99"/>
                  </a:cubicBezTo>
                  <a:cubicBezTo>
                    <a:pt x="774" y="58"/>
                    <a:pt x="774" y="58"/>
                    <a:pt x="774" y="58"/>
                  </a:cubicBezTo>
                  <a:cubicBezTo>
                    <a:pt x="735" y="22"/>
                    <a:pt x="683" y="0"/>
                    <a:pt x="626" y="0"/>
                  </a:cubicBezTo>
                  <a:cubicBezTo>
                    <a:pt x="532" y="0"/>
                    <a:pt x="453" y="58"/>
                    <a:pt x="422" y="141"/>
                  </a:cubicBezTo>
                  <a:cubicBezTo>
                    <a:pt x="391" y="58"/>
                    <a:pt x="311" y="0"/>
                    <a:pt x="218" y="0"/>
                  </a:cubicBezTo>
                  <a:cubicBezTo>
                    <a:pt x="98" y="0"/>
                    <a:pt x="0" y="97"/>
                    <a:pt x="0" y="218"/>
                  </a:cubicBezTo>
                  <a:cubicBezTo>
                    <a:pt x="0" y="338"/>
                    <a:pt x="98" y="436"/>
                    <a:pt x="218" y="436"/>
                  </a:cubicBezTo>
                  <a:cubicBezTo>
                    <a:pt x="311" y="436"/>
                    <a:pt x="391" y="377"/>
                    <a:pt x="422" y="294"/>
                  </a:cubicBezTo>
                  <a:cubicBezTo>
                    <a:pt x="453" y="377"/>
                    <a:pt x="532" y="436"/>
                    <a:pt x="626" y="436"/>
                  </a:cubicBezTo>
                  <a:cubicBezTo>
                    <a:pt x="684" y="436"/>
                    <a:pt x="737" y="413"/>
                    <a:pt x="776" y="375"/>
                  </a:cubicBezTo>
                  <a:lnTo>
                    <a:pt x="740" y="336"/>
                  </a:lnTo>
                  <a:close/>
                  <a:moveTo>
                    <a:pt x="218" y="382"/>
                  </a:moveTo>
                  <a:cubicBezTo>
                    <a:pt x="128" y="382"/>
                    <a:pt x="55" y="309"/>
                    <a:pt x="55" y="219"/>
                  </a:cubicBezTo>
                  <a:cubicBezTo>
                    <a:pt x="55" y="128"/>
                    <a:pt x="128" y="55"/>
                    <a:pt x="218" y="55"/>
                  </a:cubicBezTo>
                  <a:cubicBezTo>
                    <a:pt x="308" y="55"/>
                    <a:pt x="381" y="128"/>
                    <a:pt x="381" y="219"/>
                  </a:cubicBezTo>
                  <a:cubicBezTo>
                    <a:pt x="381" y="309"/>
                    <a:pt x="308" y="382"/>
                    <a:pt x="218" y="382"/>
                  </a:cubicBezTo>
                  <a:close/>
                </a:path>
              </a:pathLst>
            </a:custGeom>
            <a:grpFill/>
            <a:ln w="76200">
              <a:noFill/>
            </a:ln>
          </p:spPr>
        </p:sp>
        <p:sp>
          <p:nvSpPr>
            <p:cNvPr id="170" name="Freeform 20"/>
            <p:cNvSpPr>
              <a:spLocks noEditPoints="1"/>
            </p:cNvSpPr>
            <p:nvPr/>
          </p:nvSpPr>
          <p:spPr bwMode="auto">
            <a:xfrm>
              <a:off x="603250" y="1054101"/>
              <a:ext cx="679450" cy="800100"/>
            </a:xfrm>
            <a:custGeom>
              <a:avLst/>
              <a:gdLst>
                <a:gd name="T0" fmla="*/ 313 w 756"/>
                <a:gd name="T1" fmla="*/ 0 h 888"/>
                <a:gd name="T2" fmla="*/ 296 w 756"/>
                <a:gd name="T3" fmla="*/ 1 h 888"/>
                <a:gd name="T4" fmla="*/ 296 w 756"/>
                <a:gd name="T5" fmla="*/ 0 h 888"/>
                <a:gd name="T6" fmla="*/ 0 w 756"/>
                <a:gd name="T7" fmla="*/ 0 h 888"/>
                <a:gd name="T8" fmla="*/ 0 w 756"/>
                <a:gd name="T9" fmla="*/ 888 h 888"/>
                <a:gd name="T10" fmla="*/ 296 w 756"/>
                <a:gd name="T11" fmla="*/ 888 h 888"/>
                <a:gd name="T12" fmla="*/ 296 w 756"/>
                <a:gd name="T13" fmla="*/ 888 h 888"/>
                <a:gd name="T14" fmla="*/ 311 w 756"/>
                <a:gd name="T15" fmla="*/ 888 h 888"/>
                <a:gd name="T16" fmla="*/ 756 w 756"/>
                <a:gd name="T17" fmla="*/ 442 h 888"/>
                <a:gd name="T18" fmla="*/ 313 w 756"/>
                <a:gd name="T19" fmla="*/ 0 h 888"/>
                <a:gd name="T20" fmla="*/ 257 w 756"/>
                <a:gd name="T21" fmla="*/ 326 h 888"/>
                <a:gd name="T22" fmla="*/ 349 w 756"/>
                <a:gd name="T23" fmla="*/ 92 h 888"/>
                <a:gd name="T24" fmla="*/ 411 w 756"/>
                <a:gd name="T25" fmla="*/ 341 h 888"/>
                <a:gd name="T26" fmla="*/ 317 w 756"/>
                <a:gd name="T27" fmla="*/ 578 h 888"/>
                <a:gd name="T28" fmla="*/ 257 w 756"/>
                <a:gd name="T29" fmla="*/ 326 h 888"/>
                <a:gd name="T30" fmla="*/ 234 w 756"/>
                <a:gd name="T31" fmla="*/ 790 h 888"/>
                <a:gd name="T32" fmla="*/ 118 w 756"/>
                <a:gd name="T33" fmla="*/ 558 h 888"/>
                <a:gd name="T34" fmla="*/ 212 w 756"/>
                <a:gd name="T35" fmla="*/ 279 h 888"/>
                <a:gd name="T36" fmla="*/ 273 w 756"/>
                <a:gd name="T37" fmla="*/ 573 h 888"/>
                <a:gd name="T38" fmla="*/ 278 w 756"/>
                <a:gd name="T39" fmla="*/ 667 h 888"/>
                <a:gd name="T40" fmla="*/ 234 w 756"/>
                <a:gd name="T41" fmla="*/ 790 h 888"/>
                <a:gd name="T42" fmla="*/ 505 w 756"/>
                <a:gd name="T43" fmla="*/ 664 h 888"/>
                <a:gd name="T44" fmla="*/ 278 w 756"/>
                <a:gd name="T45" fmla="*/ 789 h 888"/>
                <a:gd name="T46" fmla="*/ 395 w 756"/>
                <a:gd name="T47" fmla="*/ 559 h 888"/>
                <a:gd name="T48" fmla="*/ 616 w 756"/>
                <a:gd name="T49" fmla="*/ 426 h 888"/>
                <a:gd name="T50" fmla="*/ 505 w 756"/>
                <a:gd name="T51" fmla="*/ 664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56" h="888">
                  <a:moveTo>
                    <a:pt x="313" y="0"/>
                  </a:moveTo>
                  <a:cubicBezTo>
                    <a:pt x="307" y="0"/>
                    <a:pt x="302" y="0"/>
                    <a:pt x="296" y="1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8"/>
                    <a:pt x="0" y="888"/>
                    <a:pt x="0" y="888"/>
                  </a:cubicBezTo>
                  <a:cubicBezTo>
                    <a:pt x="296" y="888"/>
                    <a:pt x="296" y="888"/>
                    <a:pt x="296" y="888"/>
                  </a:cubicBezTo>
                  <a:cubicBezTo>
                    <a:pt x="296" y="888"/>
                    <a:pt x="296" y="888"/>
                    <a:pt x="296" y="888"/>
                  </a:cubicBezTo>
                  <a:cubicBezTo>
                    <a:pt x="301" y="888"/>
                    <a:pt x="306" y="888"/>
                    <a:pt x="311" y="888"/>
                  </a:cubicBezTo>
                  <a:cubicBezTo>
                    <a:pt x="556" y="888"/>
                    <a:pt x="756" y="686"/>
                    <a:pt x="756" y="442"/>
                  </a:cubicBezTo>
                  <a:cubicBezTo>
                    <a:pt x="756" y="197"/>
                    <a:pt x="557" y="1"/>
                    <a:pt x="313" y="0"/>
                  </a:cubicBezTo>
                  <a:close/>
                  <a:moveTo>
                    <a:pt x="257" y="326"/>
                  </a:moveTo>
                  <a:cubicBezTo>
                    <a:pt x="268" y="192"/>
                    <a:pt x="349" y="92"/>
                    <a:pt x="349" y="92"/>
                  </a:cubicBezTo>
                  <a:cubicBezTo>
                    <a:pt x="349" y="92"/>
                    <a:pt x="427" y="188"/>
                    <a:pt x="411" y="341"/>
                  </a:cubicBezTo>
                  <a:cubicBezTo>
                    <a:pt x="396" y="491"/>
                    <a:pt x="317" y="578"/>
                    <a:pt x="317" y="578"/>
                  </a:cubicBezTo>
                  <a:cubicBezTo>
                    <a:pt x="317" y="578"/>
                    <a:pt x="245" y="459"/>
                    <a:pt x="257" y="326"/>
                  </a:cubicBezTo>
                  <a:close/>
                  <a:moveTo>
                    <a:pt x="234" y="790"/>
                  </a:moveTo>
                  <a:cubicBezTo>
                    <a:pt x="234" y="790"/>
                    <a:pt x="127" y="667"/>
                    <a:pt x="118" y="558"/>
                  </a:cubicBezTo>
                  <a:cubicBezTo>
                    <a:pt x="105" y="410"/>
                    <a:pt x="212" y="279"/>
                    <a:pt x="212" y="279"/>
                  </a:cubicBezTo>
                  <a:cubicBezTo>
                    <a:pt x="205" y="483"/>
                    <a:pt x="273" y="573"/>
                    <a:pt x="273" y="573"/>
                  </a:cubicBezTo>
                  <a:cubicBezTo>
                    <a:pt x="273" y="573"/>
                    <a:pt x="289" y="597"/>
                    <a:pt x="278" y="667"/>
                  </a:cubicBezTo>
                  <a:cubicBezTo>
                    <a:pt x="267" y="736"/>
                    <a:pt x="234" y="790"/>
                    <a:pt x="234" y="790"/>
                  </a:cubicBezTo>
                  <a:close/>
                  <a:moveTo>
                    <a:pt x="505" y="664"/>
                  </a:moveTo>
                  <a:cubicBezTo>
                    <a:pt x="408" y="771"/>
                    <a:pt x="278" y="789"/>
                    <a:pt x="278" y="789"/>
                  </a:cubicBezTo>
                  <a:cubicBezTo>
                    <a:pt x="278" y="789"/>
                    <a:pt x="282" y="666"/>
                    <a:pt x="395" y="559"/>
                  </a:cubicBezTo>
                  <a:cubicBezTo>
                    <a:pt x="508" y="453"/>
                    <a:pt x="616" y="426"/>
                    <a:pt x="616" y="426"/>
                  </a:cubicBezTo>
                  <a:cubicBezTo>
                    <a:pt x="616" y="426"/>
                    <a:pt x="601" y="557"/>
                    <a:pt x="505" y="664"/>
                  </a:cubicBezTo>
                  <a:close/>
                </a:path>
              </a:pathLst>
            </a:custGeom>
            <a:grpFill/>
            <a:ln w="76200">
              <a:noFill/>
            </a:ln>
          </p:spPr>
        </p:sp>
      </p:grpSp>
      <p:sp>
        <p:nvSpPr>
          <p:cNvPr id="41" name="文本框 40"/>
          <p:cNvSpPr txBox="1"/>
          <p:nvPr/>
        </p:nvSpPr>
        <p:spPr>
          <a:xfrm>
            <a:off x="704850" y="1172845"/>
            <a:ext cx="1762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600">
                <a:solidFill>
                  <a:srgbClr val="616767"/>
                </a:solidFill>
              </a:rPr>
              <a:t>目录</a:t>
            </a:r>
            <a:endParaRPr lang="zh-CN" altLang="zh-CN" sz="3600">
              <a:solidFill>
                <a:srgbClr val="616767"/>
              </a:solidFill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2491105" y="3372485"/>
            <a:ext cx="23812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616767"/>
                </a:solidFill>
              </a:rPr>
              <a:t>业绩展示</a:t>
            </a:r>
            <a:endParaRPr lang="zh-CN" altLang="en-US" sz="4000">
              <a:solidFill>
                <a:srgbClr val="616767"/>
              </a:solidFill>
            </a:endParaRPr>
          </a:p>
        </p:txBody>
      </p:sp>
      <p:sp>
        <p:nvSpPr>
          <p:cNvPr id="153" name="文本框 152"/>
          <p:cNvSpPr txBox="1"/>
          <p:nvPr/>
        </p:nvSpPr>
        <p:spPr>
          <a:xfrm>
            <a:off x="2431415" y="5392420"/>
            <a:ext cx="26803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616767"/>
                </a:solidFill>
              </a:rPr>
              <a:t>工作总结</a:t>
            </a:r>
            <a:endParaRPr lang="zh-CN" altLang="en-US" sz="4000">
              <a:solidFill>
                <a:srgbClr val="616767"/>
              </a:solidFill>
            </a:endParaRPr>
          </a:p>
        </p:txBody>
      </p:sp>
      <p:sp>
        <p:nvSpPr>
          <p:cNvPr id="176" name="菱形 175"/>
          <p:cNvSpPr/>
          <p:nvPr/>
        </p:nvSpPr>
        <p:spPr>
          <a:xfrm>
            <a:off x="1571625" y="2342515"/>
            <a:ext cx="798195" cy="684530"/>
          </a:xfrm>
          <a:prstGeom prst="diamond">
            <a:avLst/>
          </a:prstGeom>
          <a:solidFill>
            <a:srgbClr val="616767"/>
          </a:solidFill>
          <a:ln>
            <a:solidFill>
              <a:srgbClr val="61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177" name="菱形 176"/>
          <p:cNvSpPr/>
          <p:nvPr/>
        </p:nvSpPr>
        <p:spPr>
          <a:xfrm>
            <a:off x="1571625" y="3372485"/>
            <a:ext cx="798195" cy="684530"/>
          </a:xfrm>
          <a:prstGeom prst="diamond">
            <a:avLst/>
          </a:prstGeom>
          <a:solidFill>
            <a:srgbClr val="616767"/>
          </a:solidFill>
          <a:ln>
            <a:solidFill>
              <a:srgbClr val="61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178" name="菱形 177"/>
          <p:cNvSpPr/>
          <p:nvPr/>
        </p:nvSpPr>
        <p:spPr>
          <a:xfrm>
            <a:off x="1560195" y="4512945"/>
            <a:ext cx="798195" cy="684530"/>
          </a:xfrm>
          <a:prstGeom prst="diamond">
            <a:avLst/>
          </a:prstGeom>
          <a:solidFill>
            <a:srgbClr val="616767"/>
          </a:solidFill>
          <a:ln>
            <a:solidFill>
              <a:srgbClr val="61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3</a:t>
            </a:r>
            <a:endParaRPr lang="en-US" altLang="zh-CN"/>
          </a:p>
        </p:txBody>
      </p:sp>
      <p:sp>
        <p:nvSpPr>
          <p:cNvPr id="179" name="菱形 178"/>
          <p:cNvSpPr/>
          <p:nvPr/>
        </p:nvSpPr>
        <p:spPr>
          <a:xfrm>
            <a:off x="1600200" y="5414645"/>
            <a:ext cx="798195" cy="684530"/>
          </a:xfrm>
          <a:prstGeom prst="diamond">
            <a:avLst/>
          </a:prstGeom>
          <a:solidFill>
            <a:srgbClr val="616767"/>
          </a:solidFill>
          <a:ln>
            <a:solidFill>
              <a:srgbClr val="61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4</a:t>
            </a:r>
            <a:endParaRPr lang="en-US" altLang="zh-CN"/>
          </a:p>
        </p:txBody>
      </p:sp>
      <p:sp>
        <p:nvSpPr>
          <p:cNvPr id="181" name="文本框 180"/>
          <p:cNvSpPr txBox="1"/>
          <p:nvPr/>
        </p:nvSpPr>
        <p:spPr>
          <a:xfrm>
            <a:off x="1789430" y="1449705"/>
            <a:ext cx="22104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rgbClr val="616767"/>
                </a:solidFill>
                <a:cs typeface="思源黑体旧字形 Regular" panose="020B0500000000000000" charset="-122"/>
                <a:sym typeface="+mn-ea"/>
              </a:rPr>
              <a:t>CONTENTS</a:t>
            </a:r>
            <a:endParaRPr lang="en-US" altLang="zh-CN" sz="2400">
              <a:solidFill>
                <a:srgbClr val="616767"/>
              </a:solidFill>
              <a:cs typeface="思源黑体旧字形 Regular" panose="020B0500000000000000" charset="-122"/>
              <a:sym typeface="+mn-ea"/>
            </a:endParaRPr>
          </a:p>
        </p:txBody>
      </p:sp>
      <p:cxnSp>
        <p:nvCxnSpPr>
          <p:cNvPr id="182" name="直接连接符 181"/>
          <p:cNvCxnSpPr/>
          <p:nvPr/>
        </p:nvCxnSpPr>
        <p:spPr>
          <a:xfrm flipH="1">
            <a:off x="1668780" y="1255395"/>
            <a:ext cx="340360" cy="562610"/>
          </a:xfrm>
          <a:prstGeom prst="line">
            <a:avLst/>
          </a:prstGeom>
          <a:ln w="25400">
            <a:solidFill>
              <a:srgbClr val="61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9" name="组合 188"/>
          <p:cNvGrpSpPr/>
          <p:nvPr/>
        </p:nvGrpSpPr>
        <p:grpSpPr>
          <a:xfrm>
            <a:off x="6802755" y="0"/>
            <a:ext cx="5388610" cy="6785610"/>
            <a:chOff x="10472" y="228"/>
            <a:chExt cx="8486" cy="10485"/>
          </a:xfrm>
          <a:blipFill rotWithShape="1">
            <a:blip r:embed="rId1"/>
            <a:stretch>
              <a:fillRect/>
            </a:stretch>
          </a:blipFill>
        </p:grpSpPr>
        <p:sp>
          <p:nvSpPr>
            <p:cNvPr id="184" name="直角三角形 183"/>
            <p:cNvSpPr/>
            <p:nvPr/>
          </p:nvSpPr>
          <p:spPr>
            <a:xfrm rot="16200000">
              <a:off x="13021" y="4776"/>
              <a:ext cx="5386" cy="6489"/>
            </a:xfrm>
            <a:prstGeom prst="rtTriangle">
              <a:avLst/>
            </a:prstGeom>
            <a:grpFill/>
            <a:ln>
              <a:solidFill>
                <a:srgbClr val="61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8" name="任意多边形 187"/>
            <p:cNvSpPr/>
            <p:nvPr/>
          </p:nvSpPr>
          <p:spPr>
            <a:xfrm>
              <a:off x="10472" y="228"/>
              <a:ext cx="8487" cy="9786"/>
            </a:xfrm>
            <a:custGeom>
              <a:avLst/>
              <a:gdLst>
                <a:gd name="connsiteX0" fmla="*/ 0 w 8487"/>
                <a:gd name="connsiteY0" fmla="*/ 0 h 9786"/>
                <a:gd name="connsiteX1" fmla="*/ 8487 w 8487"/>
                <a:gd name="connsiteY1" fmla="*/ 0 h 9786"/>
                <a:gd name="connsiteX2" fmla="*/ 8487 w 8487"/>
                <a:gd name="connsiteY2" fmla="*/ 4869 h 9786"/>
                <a:gd name="connsiteX3" fmla="*/ 2469 w 8487"/>
                <a:gd name="connsiteY3" fmla="*/ 9786 h 9786"/>
                <a:gd name="connsiteX4" fmla="*/ 0 w 8487"/>
                <a:gd name="connsiteY4" fmla="*/ 0 h 9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7" h="9786">
                  <a:moveTo>
                    <a:pt x="0" y="0"/>
                  </a:moveTo>
                  <a:lnTo>
                    <a:pt x="8487" y="0"/>
                  </a:lnTo>
                  <a:lnTo>
                    <a:pt x="8487" y="4869"/>
                  </a:lnTo>
                  <a:lnTo>
                    <a:pt x="2469" y="978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61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 descr="physics\1\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28775" y="3070860"/>
            <a:ext cx="10563225" cy="37871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70735" y="3931920"/>
            <a:ext cx="28041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2">
                    <a:lumMod val="50000"/>
                  </a:schemeClr>
                </a:solidFill>
                <a:sym typeface="+mn-ea"/>
              </a:rPr>
              <a:t>General template workplace business wind work summary report plan</a:t>
            </a:r>
            <a:endParaRPr lang="zh-CN" altLang="en-US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16245" y="2970530"/>
            <a:ext cx="28041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2">
                    <a:lumMod val="50000"/>
                  </a:schemeClr>
                </a:solidFill>
                <a:sym typeface="+mn-ea"/>
              </a:rPr>
              <a:t>General template workplace business wind work summary report plan</a:t>
            </a:r>
            <a:endParaRPr lang="zh-CN" altLang="en-US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055735" y="1871980"/>
            <a:ext cx="28041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2">
                    <a:lumMod val="50000"/>
                  </a:schemeClr>
                </a:solidFill>
                <a:sym typeface="+mn-ea"/>
              </a:rPr>
              <a:t>General template workplace business wind work summary report plan</a:t>
            </a:r>
            <a:endParaRPr lang="zh-CN" altLang="en-US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95220" y="3308985"/>
            <a:ext cx="2525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工作概述</a:t>
            </a:r>
            <a:endParaRPr lang="zh-CN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55945" y="2210435"/>
            <a:ext cx="2525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工作概述</a:t>
            </a:r>
            <a:endParaRPr lang="zh-CN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194800" y="1070610"/>
            <a:ext cx="2525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工作概述</a:t>
            </a:r>
            <a:endParaRPr lang="zh-CN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61205" y="153035"/>
            <a:ext cx="2957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sym typeface="+mn-ea"/>
              </a:rPr>
              <a:t>工作概述</a:t>
            </a:r>
            <a:endParaRPr lang="zh-CN" altLang="en-US" sz="28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02835" y="675005"/>
            <a:ext cx="22739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Summary of work</a:t>
            </a:r>
            <a:endParaRPr lang="zh-CN" altLang="en-US" sz="16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55735" y="3247390"/>
            <a:ext cx="635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03</a:t>
            </a:r>
            <a:endParaRPr lang="en-US" altLang="zh-CN" sz="320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67020" y="4430395"/>
            <a:ext cx="635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02</a:t>
            </a:r>
            <a:endParaRPr lang="en-US" altLang="zh-CN" sz="320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760220" y="5659755"/>
            <a:ext cx="635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01</a:t>
            </a:r>
            <a:endParaRPr lang="en-US" altLang="zh-CN" sz="320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4561205" y="153035"/>
            <a:ext cx="2957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sym typeface="+mn-ea"/>
              </a:rPr>
              <a:t>工作概述</a:t>
            </a:r>
            <a:endParaRPr lang="zh-CN" altLang="en-US" sz="28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02835" y="675005"/>
            <a:ext cx="22739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Summary of work</a:t>
            </a:r>
            <a:endParaRPr lang="zh-CN" altLang="en-US" sz="16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084580" y="2178050"/>
            <a:ext cx="9629140" cy="3799840"/>
            <a:chOff x="1708" y="3566"/>
            <a:chExt cx="15164" cy="5984"/>
          </a:xfrm>
        </p:grpSpPr>
        <p:grpSp>
          <p:nvGrpSpPr>
            <p:cNvPr id="11" name="组合 10"/>
            <p:cNvGrpSpPr/>
            <p:nvPr/>
          </p:nvGrpSpPr>
          <p:grpSpPr>
            <a:xfrm>
              <a:off x="6791" y="4132"/>
              <a:ext cx="4998" cy="4851"/>
              <a:chOff x="6426" y="3267"/>
              <a:chExt cx="6362" cy="6174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6426" y="3267"/>
                <a:ext cx="2674" cy="2795"/>
              </a:xfrm>
              <a:prstGeom prst="ellipse">
                <a:avLst/>
              </a:prstGeom>
              <a:blipFill rotWithShape="1">
                <a:blip r:embed="rId1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9998" y="3298"/>
                <a:ext cx="2791" cy="2733"/>
              </a:xfrm>
              <a:prstGeom prst="ellipse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6426" y="6692"/>
                <a:ext cx="2647" cy="2749"/>
              </a:xfrm>
              <a:prstGeom prst="ellipse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9998" y="6701"/>
                <a:ext cx="2749" cy="2740"/>
              </a:xfrm>
              <a:prstGeom prst="ellipse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1708" y="3566"/>
              <a:ext cx="4522" cy="5984"/>
              <a:chOff x="1301" y="3120"/>
              <a:chExt cx="4522" cy="5984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1301" y="3120"/>
                <a:ext cx="4522" cy="2066"/>
                <a:chOff x="1301" y="3120"/>
                <a:chExt cx="4522" cy="2066"/>
              </a:xfrm>
            </p:grpSpPr>
            <p:sp>
              <p:nvSpPr>
                <p:cNvPr id="13" name="文本框 12"/>
                <p:cNvSpPr txBox="1"/>
                <p:nvPr/>
              </p:nvSpPr>
              <p:spPr>
                <a:xfrm>
                  <a:off x="1301" y="4026"/>
                  <a:ext cx="4522" cy="1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zh-CN" altLang="en-US" sz="1400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General template workplace business wind work summary report plan General template</a:t>
                  </a:r>
                  <a:endParaRPr lang="zh-CN" altLang="en-US" sz="1400">
                    <a:solidFill>
                      <a:schemeClr val="bg2">
                        <a:lumMod val="50000"/>
                      </a:schemeClr>
                    </a:solidFill>
                    <a:sym typeface="+mn-ea"/>
                  </a:endParaRPr>
                </a:p>
              </p:txBody>
            </p:sp>
            <p:sp>
              <p:nvSpPr>
                <p:cNvPr id="15" name="文本框 14"/>
                <p:cNvSpPr txBox="1"/>
                <p:nvPr/>
              </p:nvSpPr>
              <p:spPr>
                <a:xfrm>
                  <a:off x="1974" y="3120"/>
                  <a:ext cx="3176" cy="72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dist"/>
                  <a:r>
                    <a:rPr lang="zh-CN" altLang="en-US" sz="2400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工作</a:t>
                  </a:r>
                  <a:r>
                    <a:rPr lang="zh-CN" altLang="en-US" sz="2400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概述</a:t>
                  </a:r>
                  <a:endParaRPr lang="zh-CN" altLang="en-US" sz="2400">
                    <a:solidFill>
                      <a:schemeClr val="bg2">
                        <a:lumMod val="50000"/>
                      </a:schemeClr>
                    </a:solidFill>
                    <a:sym typeface="+mn-ea"/>
                  </a:endParaRPr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1301" y="7038"/>
                <a:ext cx="4522" cy="2066"/>
                <a:chOff x="1301" y="3120"/>
                <a:chExt cx="4522" cy="2066"/>
              </a:xfrm>
            </p:grpSpPr>
            <p:sp>
              <p:nvSpPr>
                <p:cNvPr id="20" name="文本框 19"/>
                <p:cNvSpPr txBox="1"/>
                <p:nvPr/>
              </p:nvSpPr>
              <p:spPr>
                <a:xfrm>
                  <a:off x="1301" y="4026"/>
                  <a:ext cx="4522" cy="1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zh-CN" altLang="en-US" sz="1400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General template workplace business wind work summary report plan General template</a:t>
                  </a:r>
                  <a:endParaRPr lang="zh-CN" altLang="en-US" sz="1400">
                    <a:solidFill>
                      <a:schemeClr val="bg2">
                        <a:lumMod val="50000"/>
                      </a:schemeClr>
                    </a:solidFill>
                    <a:sym typeface="+mn-ea"/>
                  </a:endParaRPr>
                </a:p>
              </p:txBody>
            </p:sp>
            <p:sp>
              <p:nvSpPr>
                <p:cNvPr id="21" name="文本框 20"/>
                <p:cNvSpPr txBox="1"/>
                <p:nvPr/>
              </p:nvSpPr>
              <p:spPr>
                <a:xfrm>
                  <a:off x="1974" y="3120"/>
                  <a:ext cx="3176" cy="72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dist"/>
                  <a:r>
                    <a:rPr lang="zh-CN" altLang="en-US" sz="2400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工作</a:t>
                  </a:r>
                  <a:r>
                    <a:rPr lang="zh-CN" altLang="en-US" sz="2400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概述</a:t>
                  </a:r>
                  <a:endParaRPr lang="zh-CN" altLang="en-US" sz="2400">
                    <a:solidFill>
                      <a:schemeClr val="bg2">
                        <a:lumMod val="50000"/>
                      </a:schemeClr>
                    </a:solidFill>
                    <a:sym typeface="+mn-ea"/>
                  </a:endParaRPr>
                </a:p>
              </p:txBody>
            </p:sp>
          </p:grpSp>
        </p:grpSp>
        <p:grpSp>
          <p:nvGrpSpPr>
            <p:cNvPr id="23" name="组合 22"/>
            <p:cNvGrpSpPr/>
            <p:nvPr/>
          </p:nvGrpSpPr>
          <p:grpSpPr>
            <a:xfrm>
              <a:off x="12350" y="3566"/>
              <a:ext cx="4522" cy="5984"/>
              <a:chOff x="1301" y="3120"/>
              <a:chExt cx="4522" cy="5984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1301" y="3120"/>
                <a:ext cx="4522" cy="2066"/>
                <a:chOff x="1301" y="3120"/>
                <a:chExt cx="4522" cy="2066"/>
              </a:xfrm>
            </p:grpSpPr>
            <p:sp>
              <p:nvSpPr>
                <p:cNvPr id="26" name="文本框 25"/>
                <p:cNvSpPr txBox="1"/>
                <p:nvPr/>
              </p:nvSpPr>
              <p:spPr>
                <a:xfrm>
                  <a:off x="1301" y="4026"/>
                  <a:ext cx="4522" cy="1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zh-CN" altLang="en-US" sz="1400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General template workplace business wind work summary report plan General template</a:t>
                  </a:r>
                  <a:endParaRPr lang="zh-CN" altLang="en-US" sz="1400">
                    <a:solidFill>
                      <a:schemeClr val="bg2">
                        <a:lumMod val="50000"/>
                      </a:schemeClr>
                    </a:solidFill>
                    <a:sym typeface="+mn-ea"/>
                  </a:endParaRPr>
                </a:p>
              </p:txBody>
            </p:sp>
            <p:sp>
              <p:nvSpPr>
                <p:cNvPr id="29" name="文本框 28"/>
                <p:cNvSpPr txBox="1"/>
                <p:nvPr/>
              </p:nvSpPr>
              <p:spPr>
                <a:xfrm>
                  <a:off x="1974" y="3120"/>
                  <a:ext cx="3176" cy="72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dist"/>
                  <a:r>
                    <a:rPr lang="zh-CN" altLang="en-US" sz="2400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工作</a:t>
                  </a:r>
                  <a:r>
                    <a:rPr lang="zh-CN" altLang="en-US" sz="2400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概述</a:t>
                  </a:r>
                  <a:endParaRPr lang="zh-CN" altLang="en-US" sz="2400">
                    <a:solidFill>
                      <a:schemeClr val="bg2">
                        <a:lumMod val="50000"/>
                      </a:schemeClr>
                    </a:solidFill>
                    <a:sym typeface="+mn-ea"/>
                  </a:endParaRPr>
                </a:p>
              </p:txBody>
            </p:sp>
          </p:grpSp>
          <p:grpSp>
            <p:nvGrpSpPr>
              <p:cNvPr id="30" name="组合 29"/>
              <p:cNvGrpSpPr/>
              <p:nvPr/>
            </p:nvGrpSpPr>
            <p:grpSpPr>
              <a:xfrm>
                <a:off x="1301" y="7038"/>
                <a:ext cx="4522" cy="2066"/>
                <a:chOff x="1301" y="3120"/>
                <a:chExt cx="4522" cy="2066"/>
              </a:xfrm>
            </p:grpSpPr>
            <p:sp>
              <p:nvSpPr>
                <p:cNvPr id="31" name="文本框 30"/>
                <p:cNvSpPr txBox="1"/>
                <p:nvPr/>
              </p:nvSpPr>
              <p:spPr>
                <a:xfrm>
                  <a:off x="1301" y="4026"/>
                  <a:ext cx="4522" cy="1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zh-CN" altLang="en-US" sz="1400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General template workplace business wind work summary report plan General template</a:t>
                  </a:r>
                  <a:endParaRPr lang="zh-CN" altLang="en-US" sz="1400">
                    <a:solidFill>
                      <a:schemeClr val="bg2">
                        <a:lumMod val="50000"/>
                      </a:schemeClr>
                    </a:solidFill>
                    <a:sym typeface="+mn-ea"/>
                  </a:endParaRPr>
                </a:p>
              </p:txBody>
            </p:sp>
            <p:sp>
              <p:nvSpPr>
                <p:cNvPr id="32" name="文本框 31"/>
                <p:cNvSpPr txBox="1"/>
                <p:nvPr/>
              </p:nvSpPr>
              <p:spPr>
                <a:xfrm>
                  <a:off x="1974" y="3120"/>
                  <a:ext cx="3176" cy="72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dist"/>
                  <a:r>
                    <a:rPr lang="zh-CN" altLang="en-US" sz="2400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工作</a:t>
                  </a:r>
                  <a:r>
                    <a:rPr lang="zh-CN" altLang="en-US" sz="2400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概述</a:t>
                  </a:r>
                  <a:endParaRPr lang="zh-CN" altLang="en-US" sz="2400">
                    <a:solidFill>
                      <a:schemeClr val="bg2">
                        <a:lumMod val="50000"/>
                      </a:schemeClr>
                    </a:solidFill>
                    <a:sym typeface="+mn-ea"/>
                  </a:endParaRPr>
                </a:p>
              </p:txBody>
            </p:sp>
          </p:grpSp>
        </p:grpSp>
      </p:grp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22" name="图表 21"/>
          <p:cNvGraphicFramePr/>
          <p:nvPr/>
        </p:nvGraphicFramePr>
        <p:xfrm>
          <a:off x="547370" y="2350770"/>
          <a:ext cx="6350000" cy="3759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24" name="组合 23"/>
          <p:cNvGrpSpPr/>
          <p:nvPr/>
        </p:nvGrpSpPr>
        <p:grpSpPr>
          <a:xfrm rot="0">
            <a:off x="7757795" y="4882515"/>
            <a:ext cx="3589655" cy="960755"/>
            <a:chOff x="1088" y="6276"/>
            <a:chExt cx="5653" cy="1513"/>
          </a:xfrm>
        </p:grpSpPr>
        <p:grpSp>
          <p:nvGrpSpPr>
            <p:cNvPr id="25" name="组合 24"/>
            <p:cNvGrpSpPr/>
            <p:nvPr/>
          </p:nvGrpSpPr>
          <p:grpSpPr>
            <a:xfrm>
              <a:off x="1088" y="6276"/>
              <a:ext cx="2073" cy="1513"/>
              <a:chOff x="1388" y="6492"/>
              <a:chExt cx="2073" cy="1513"/>
            </a:xfrm>
          </p:grpSpPr>
          <p:sp>
            <p:nvSpPr>
              <p:cNvPr id="26" name="文本框 25"/>
              <p:cNvSpPr txBox="1"/>
              <p:nvPr/>
            </p:nvSpPr>
            <p:spPr>
              <a:xfrm>
                <a:off x="1388" y="6492"/>
                <a:ext cx="2073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zh-CN" altLang="en-US">
                    <a:solidFill>
                      <a:srgbClr val="616767"/>
                    </a:solidFill>
                  </a:rPr>
                  <a:t>第一季度</a:t>
                </a:r>
                <a:endParaRPr lang="zh-CN" altLang="en-US">
                  <a:solidFill>
                    <a:srgbClr val="616767"/>
                  </a:solidFill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1581" y="7425"/>
                <a:ext cx="1088" cy="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>
                    <a:solidFill>
                      <a:srgbClr val="616767"/>
                    </a:solidFill>
                  </a:rPr>
                  <a:t>4323</a:t>
                </a:r>
                <a:endParaRPr lang="en-US" altLang="zh-CN">
                  <a:solidFill>
                    <a:srgbClr val="616767"/>
                  </a:solidFill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4668" y="6276"/>
              <a:ext cx="2073" cy="1513"/>
              <a:chOff x="1388" y="6492"/>
              <a:chExt cx="2073" cy="1513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1388" y="6492"/>
                <a:ext cx="2073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zh-CN" altLang="en-US">
                    <a:solidFill>
                      <a:srgbClr val="616767"/>
                    </a:solidFill>
                  </a:rPr>
                  <a:t>第二季度</a:t>
                </a:r>
                <a:endParaRPr lang="zh-CN" altLang="en-US">
                  <a:solidFill>
                    <a:srgbClr val="616767"/>
                  </a:solidFill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581" y="7425"/>
                <a:ext cx="1088" cy="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>
                    <a:solidFill>
                      <a:srgbClr val="616767"/>
                    </a:solidFill>
                  </a:rPr>
                  <a:t>4673</a:t>
                </a:r>
                <a:endParaRPr lang="en-US" altLang="zh-CN">
                  <a:solidFill>
                    <a:srgbClr val="616767"/>
                  </a:solidFill>
                </a:endParaRPr>
              </a:p>
            </p:txBody>
          </p:sp>
        </p:grpSp>
      </p:grpSp>
      <p:sp>
        <p:nvSpPr>
          <p:cNvPr id="38" name="文本框 37"/>
          <p:cNvSpPr txBox="1"/>
          <p:nvPr/>
        </p:nvSpPr>
        <p:spPr>
          <a:xfrm>
            <a:off x="7639685" y="2447925"/>
            <a:ext cx="23914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sym typeface="+mn-ea"/>
              </a:rPr>
              <a:t>业绩展示</a:t>
            </a:r>
            <a:endParaRPr lang="zh-CN" altLang="en-US" sz="2400">
              <a:solidFill>
                <a:schemeClr val="bg2">
                  <a:lumMod val="5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553325" y="3092450"/>
            <a:ext cx="46545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solidFill>
                  <a:schemeClr val="bg2">
                    <a:lumMod val="50000"/>
                  </a:schemeClr>
                </a:solidFill>
                <a:sym typeface="+mn-ea"/>
              </a:rPr>
              <a:t>General template workplace business wind</a:t>
            </a:r>
            <a:r>
              <a:rPr lang="zh-CN" altLang="en-US" sz="1600">
                <a:solidFill>
                  <a:schemeClr val="bg2">
                    <a:lumMod val="50000"/>
                  </a:schemeClr>
                </a:solidFill>
                <a:sym typeface="+mn-ea"/>
              </a:rPr>
              <a:t>General template workplace business wind</a:t>
            </a:r>
            <a:endParaRPr lang="zh-CN" altLang="en-US" sz="16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61205" y="153035"/>
            <a:ext cx="2957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sym typeface="+mn-ea"/>
              </a:rPr>
              <a:t>业绩展示</a:t>
            </a:r>
            <a:endParaRPr lang="zh-CN" altLang="en-US" sz="28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02835" y="675005"/>
            <a:ext cx="22739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>
                <a:solidFill>
                  <a:schemeClr val="bg2">
                    <a:lumMod val="50000"/>
                  </a:schemeClr>
                </a:solidFill>
                <a:sym typeface="+mn-ea"/>
              </a:rPr>
              <a:t>Results show</a:t>
            </a:r>
            <a:r>
              <a:rPr lang="en-US" altLang="zh-CN" sz="1600">
                <a:solidFill>
                  <a:schemeClr val="bg2">
                    <a:lumMod val="50000"/>
                  </a:schemeClr>
                </a:solidFill>
                <a:sym typeface="+mn-ea"/>
              </a:rPr>
              <a:t>I</a:t>
            </a:r>
            <a:endParaRPr lang="zh-CN" altLang="en-US" sz="16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53325" y="3970020"/>
            <a:ext cx="46545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solidFill>
                  <a:schemeClr val="bg2">
                    <a:lumMod val="50000"/>
                  </a:schemeClr>
                </a:solidFill>
                <a:sym typeface="+mn-ea"/>
              </a:rPr>
              <a:t>General template workplace business windGeneral template workplace business wind</a:t>
            </a:r>
            <a:endParaRPr lang="zh-CN" altLang="en-US" sz="16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6" name="图表 5"/>
          <p:cNvGraphicFramePr/>
          <p:nvPr/>
        </p:nvGraphicFramePr>
        <p:xfrm>
          <a:off x="527050" y="1438910"/>
          <a:ext cx="6758940" cy="4928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-497840" y="3216910"/>
            <a:ext cx="309880" cy="4235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accent1"/>
                </a:solidFill>
                <a:sym typeface="+mn-ea"/>
              </a:rPr>
              <a:t> </a:t>
            </a:r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971155" y="2497455"/>
            <a:ext cx="4001770" cy="1346200"/>
            <a:chOff x="12553" y="3933"/>
            <a:chExt cx="6302" cy="2120"/>
          </a:xfrm>
        </p:grpSpPr>
        <p:sp>
          <p:nvSpPr>
            <p:cNvPr id="3" name="文本框 2"/>
            <p:cNvSpPr txBox="1"/>
            <p:nvPr/>
          </p:nvSpPr>
          <p:spPr>
            <a:xfrm>
              <a:off x="12553" y="3933"/>
              <a:ext cx="40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2400">
                  <a:solidFill>
                    <a:schemeClr val="bg2">
                      <a:lumMod val="50000"/>
                    </a:schemeClr>
                  </a:solidFill>
                  <a:sym typeface="+mn-ea"/>
                </a:rPr>
                <a:t>业绩展示</a:t>
              </a:r>
              <a:endParaRPr lang="zh-CN" altLang="en-US" sz="2400">
                <a:solidFill>
                  <a:schemeClr val="bg2">
                    <a:lumMod val="50000"/>
                  </a:schemeClr>
                </a:solidFill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2553" y="4747"/>
              <a:ext cx="630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>
                  <a:solidFill>
                    <a:schemeClr val="bg2">
                      <a:lumMod val="50000"/>
                    </a:schemeClr>
                  </a:solidFill>
                  <a:sym typeface="+mn-ea"/>
                </a:rPr>
                <a:t>General template workplace business wind work summary report plan General template </a:t>
              </a:r>
              <a:endParaRPr lang="zh-CN" altLang="en-US" sz="1600">
                <a:solidFill>
                  <a:schemeClr val="bg2">
                    <a:lumMod val="50000"/>
                  </a:schemeClr>
                </a:solidFill>
                <a:sym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971155" y="4547235"/>
            <a:ext cx="4001770" cy="1346200"/>
            <a:chOff x="12553" y="3933"/>
            <a:chExt cx="6302" cy="2120"/>
          </a:xfrm>
        </p:grpSpPr>
        <p:sp>
          <p:nvSpPr>
            <p:cNvPr id="12" name="文本框 11"/>
            <p:cNvSpPr txBox="1"/>
            <p:nvPr/>
          </p:nvSpPr>
          <p:spPr>
            <a:xfrm>
              <a:off x="12553" y="3933"/>
              <a:ext cx="40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2400">
                  <a:solidFill>
                    <a:schemeClr val="bg2">
                      <a:lumMod val="50000"/>
                    </a:schemeClr>
                  </a:solidFill>
                  <a:sym typeface="+mn-ea"/>
                </a:rPr>
                <a:t>业绩展示</a:t>
              </a:r>
              <a:endParaRPr lang="zh-CN" altLang="en-US" sz="2400">
                <a:solidFill>
                  <a:schemeClr val="bg2">
                    <a:lumMod val="50000"/>
                  </a:schemeClr>
                </a:solidFill>
                <a:sym typeface="+mn-ea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2553" y="4747"/>
              <a:ext cx="630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>
                  <a:solidFill>
                    <a:schemeClr val="bg2">
                      <a:lumMod val="50000"/>
                    </a:schemeClr>
                  </a:solidFill>
                  <a:sym typeface="+mn-ea"/>
                </a:rPr>
                <a:t>General template workplace business wind work summary report plan General template </a:t>
              </a:r>
              <a:endParaRPr lang="zh-CN" altLang="en-US" sz="1600">
                <a:solidFill>
                  <a:schemeClr val="bg2">
                    <a:lumMod val="50000"/>
                  </a:schemeClr>
                </a:solidFill>
                <a:sym typeface="+mn-ea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4561205" y="153035"/>
            <a:ext cx="2957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sym typeface="+mn-ea"/>
              </a:rPr>
              <a:t>业绩展示</a:t>
            </a:r>
            <a:endParaRPr lang="zh-CN" altLang="en-US" sz="28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902835" y="675005"/>
            <a:ext cx="22739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>
                <a:solidFill>
                  <a:schemeClr val="bg2">
                    <a:lumMod val="50000"/>
                  </a:schemeClr>
                </a:solidFill>
                <a:sym typeface="+mn-ea"/>
              </a:rPr>
              <a:t>Results show</a:t>
            </a:r>
            <a:r>
              <a:rPr lang="en-US" altLang="zh-CN" sz="1600">
                <a:solidFill>
                  <a:schemeClr val="bg2">
                    <a:lumMod val="50000"/>
                  </a:schemeClr>
                </a:solidFill>
                <a:sym typeface="+mn-ea"/>
              </a:rPr>
              <a:t>I</a:t>
            </a:r>
            <a:endParaRPr lang="zh-CN" altLang="en-US" sz="16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2" name="50448EDE-15B4-4C30-818C-43D02912796C-1" descr="qt_temp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62890" y="2332990"/>
            <a:ext cx="3721100" cy="416750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934085" y="3573780"/>
            <a:ext cx="270827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sym typeface="+mn-ea"/>
              </a:rPr>
              <a:t>General template workplace business wind work summary report plan</a:t>
            </a:r>
            <a:endParaRPr lang="zh-CN" altLang="en-US" sz="2000">
              <a:solidFill>
                <a:schemeClr val="bg2">
                  <a:lumMod val="50000"/>
                </a:schemeClr>
              </a:solidFill>
              <a:sym typeface="+mn-ea"/>
            </a:endParaRPr>
          </a:p>
          <a:p>
            <a:endParaRPr lang="zh-CN" altLang="en-US" sz="20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pic>
        <p:nvPicPr>
          <p:cNvPr id="22" name="50448EDE-15B4-4C30-818C-43D02912796C-2" descr="qt_temp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43375" y="2332990"/>
            <a:ext cx="3721100" cy="4167505"/>
          </a:xfrm>
          <a:prstGeom prst="rect">
            <a:avLst/>
          </a:prstGeom>
        </p:spPr>
      </p:pic>
      <p:pic>
        <p:nvPicPr>
          <p:cNvPr id="23" name="50448EDE-15B4-4C30-818C-43D02912796C-3" descr="qt_temp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001635" y="2359660"/>
            <a:ext cx="3721100" cy="414083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4979670" y="3573780"/>
            <a:ext cx="270827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sym typeface="+mn-ea"/>
              </a:rPr>
              <a:t>General template workplace business wind work summary report plan</a:t>
            </a:r>
            <a:endParaRPr lang="zh-CN" altLang="en-US" sz="2000">
              <a:solidFill>
                <a:schemeClr val="bg2">
                  <a:lumMod val="50000"/>
                </a:schemeClr>
              </a:solidFill>
              <a:sym typeface="+mn-ea"/>
            </a:endParaRPr>
          </a:p>
          <a:p>
            <a:endParaRPr lang="zh-CN" altLang="en-US" sz="20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877300" y="3573780"/>
            <a:ext cx="270827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sym typeface="+mn-ea"/>
              </a:rPr>
              <a:t>General template workplace business wind work summary report plan</a:t>
            </a:r>
            <a:endParaRPr lang="zh-CN" altLang="en-US" sz="2000">
              <a:solidFill>
                <a:schemeClr val="bg2">
                  <a:lumMod val="50000"/>
                </a:schemeClr>
              </a:solidFill>
              <a:sym typeface="+mn-ea"/>
            </a:endParaRPr>
          </a:p>
          <a:p>
            <a:endParaRPr lang="zh-CN" altLang="en-US" sz="20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561205" y="153035"/>
            <a:ext cx="2957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sym typeface="+mn-ea"/>
              </a:rPr>
              <a:t>工作计划</a:t>
            </a:r>
            <a:endParaRPr lang="zh-CN" altLang="en-US" sz="28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902835" y="675005"/>
            <a:ext cx="22739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>
                <a:solidFill>
                  <a:schemeClr val="bg2">
                    <a:lumMod val="50000"/>
                  </a:schemeClr>
                </a:solidFill>
                <a:sym typeface="+mn-ea"/>
              </a:rPr>
              <a:t>The work plan</a:t>
            </a:r>
            <a:endParaRPr lang="zh-CN" altLang="en-US" sz="16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728980" y="2241550"/>
            <a:ext cx="10905490" cy="4079240"/>
            <a:chOff x="1131" y="3648"/>
            <a:chExt cx="17174" cy="6424"/>
          </a:xfrm>
        </p:grpSpPr>
        <p:grpSp>
          <p:nvGrpSpPr>
            <p:cNvPr id="8" name="组合 7"/>
            <p:cNvGrpSpPr/>
            <p:nvPr/>
          </p:nvGrpSpPr>
          <p:grpSpPr>
            <a:xfrm>
              <a:off x="7549" y="4911"/>
              <a:ext cx="4338" cy="3900"/>
              <a:chOff x="6937" y="4844"/>
              <a:chExt cx="4338" cy="3900"/>
            </a:xfrm>
          </p:grpSpPr>
          <p:sp>
            <p:nvSpPr>
              <p:cNvPr id="14" name="任意多边形 13"/>
              <p:cNvSpPr/>
              <p:nvPr/>
            </p:nvSpPr>
            <p:spPr>
              <a:xfrm>
                <a:off x="6937" y="4844"/>
                <a:ext cx="4338" cy="3900"/>
              </a:xfrm>
              <a:custGeom>
                <a:avLst/>
                <a:gdLst>
                  <a:gd name="adj1" fmla="val 33333"/>
                  <a:gd name="adj2" fmla="val 33333"/>
                  <a:gd name="maxAdj2" fmla="*/ 100000 w ss"/>
                  <a:gd name="a2" fmla="pin 0 adj2 maxAdj2"/>
                  <a:gd name="x1" fmla="*/ ss a2 100000"/>
                  <a:gd name="g1" fmla="*/ h x1 w"/>
                  <a:gd name="g2" fmla="+- h 0 g1"/>
                  <a:gd name="maxAdj1" fmla="*/ 100000 g2 ss"/>
                  <a:gd name="a1" fmla="pin 0 adj1 maxAdj1"/>
                  <a:gd name="y1" fmla="*/ ss a1 100000"/>
                  <a:gd name="dx2" fmla="*/ y1 w h"/>
                  <a:gd name="x2" fmla="+- r 0 dx2"/>
                  <a:gd name="dy2" fmla="*/ x1 h w"/>
                  <a:gd name="y2" fmla="+- b 0 dy2"/>
                  <a:gd name="cx1" fmla="*/ x1 1 2"/>
                  <a:gd name="cy1" fmla="+/ y2 b 2"/>
                  <a:gd name="cx2" fmla="+/ x2 r 2"/>
                  <a:gd name="cy2" fmla="*/ y1 1 2"/>
                </a:gdLst>
                <a:ahLst/>
                <a:cxnLst>
                  <a:cxn ang="0">
                    <a:pos x="cx2" y="cy2"/>
                  </a:cxn>
                  <a:cxn ang="cd4">
                    <a:pos x="cx1" y="cy1"/>
                  </a:cxn>
                  <a:cxn ang="cd2">
                    <a:pos x="l" y="vc"/>
                  </a:cxn>
                  <a:cxn ang="3">
                    <a:pos x="hc" y="t"/>
                  </a:cxn>
                </a:cxnLst>
                <a:rect l="l" t="t" r="r" b="b"/>
                <a:pathLst>
                  <a:path w="3806" h="3361">
                    <a:moveTo>
                      <a:pt x="0" y="35"/>
                    </a:moveTo>
                    <a:lnTo>
                      <a:pt x="859" y="35"/>
                    </a:lnTo>
                    <a:lnTo>
                      <a:pt x="581" y="322"/>
                    </a:lnTo>
                    <a:lnTo>
                      <a:pt x="286" y="322"/>
                    </a:lnTo>
                    <a:lnTo>
                      <a:pt x="286" y="625"/>
                    </a:lnTo>
                    <a:lnTo>
                      <a:pt x="0" y="919"/>
                    </a:lnTo>
                    <a:lnTo>
                      <a:pt x="0" y="35"/>
                    </a:lnTo>
                    <a:close/>
                    <a:moveTo>
                      <a:pt x="3806" y="62"/>
                    </a:moveTo>
                    <a:lnTo>
                      <a:pt x="3746" y="919"/>
                    </a:lnTo>
                    <a:lnTo>
                      <a:pt x="3480" y="621"/>
                    </a:lnTo>
                    <a:lnTo>
                      <a:pt x="3501" y="327"/>
                    </a:lnTo>
                    <a:lnTo>
                      <a:pt x="3199" y="306"/>
                    </a:lnTo>
                    <a:lnTo>
                      <a:pt x="2925" y="0"/>
                    </a:lnTo>
                    <a:lnTo>
                      <a:pt x="3806" y="62"/>
                    </a:lnTo>
                    <a:close/>
                    <a:moveTo>
                      <a:pt x="3768" y="3348"/>
                    </a:moveTo>
                    <a:lnTo>
                      <a:pt x="2909" y="3348"/>
                    </a:lnTo>
                    <a:lnTo>
                      <a:pt x="3187" y="3062"/>
                    </a:lnTo>
                    <a:lnTo>
                      <a:pt x="3482" y="3062"/>
                    </a:lnTo>
                    <a:lnTo>
                      <a:pt x="3482" y="2759"/>
                    </a:lnTo>
                    <a:lnTo>
                      <a:pt x="3768" y="2464"/>
                    </a:lnTo>
                    <a:lnTo>
                      <a:pt x="3768" y="3348"/>
                    </a:lnTo>
                    <a:close/>
                    <a:moveTo>
                      <a:pt x="53" y="3361"/>
                    </a:moveTo>
                    <a:lnTo>
                      <a:pt x="53" y="2502"/>
                    </a:lnTo>
                    <a:lnTo>
                      <a:pt x="339" y="2780"/>
                    </a:lnTo>
                    <a:lnTo>
                      <a:pt x="339" y="3075"/>
                    </a:lnTo>
                    <a:lnTo>
                      <a:pt x="643" y="3075"/>
                    </a:lnTo>
                    <a:lnTo>
                      <a:pt x="938" y="3361"/>
                    </a:lnTo>
                    <a:lnTo>
                      <a:pt x="53" y="3361"/>
                    </a:lnTo>
                    <a:close/>
                    <a:moveTo>
                      <a:pt x="224" y="1699"/>
                    </a:moveTo>
                    <a:cubicBezTo>
                      <a:pt x="196" y="868"/>
                      <a:pt x="1039" y="198"/>
                      <a:pt x="1864" y="218"/>
                    </a:cubicBezTo>
                    <a:cubicBezTo>
                      <a:pt x="2784" y="193"/>
                      <a:pt x="3527" y="954"/>
                      <a:pt x="3504" y="1699"/>
                    </a:cubicBezTo>
                    <a:cubicBezTo>
                      <a:pt x="3532" y="2531"/>
                      <a:pt x="2689" y="3201"/>
                      <a:pt x="1864" y="3180"/>
                    </a:cubicBezTo>
                    <a:cubicBezTo>
                      <a:pt x="944" y="3206"/>
                      <a:pt x="201" y="2445"/>
                      <a:pt x="224" y="16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6167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4" name="组合 23"/>
              <p:cNvGrpSpPr/>
              <p:nvPr/>
            </p:nvGrpSpPr>
            <p:grpSpPr>
              <a:xfrm>
                <a:off x="7610" y="5780"/>
                <a:ext cx="2774" cy="2430"/>
                <a:chOff x="7610" y="5780"/>
                <a:chExt cx="2774" cy="2430"/>
              </a:xfrm>
            </p:grpSpPr>
            <p:cxnSp>
              <p:nvCxnSpPr>
                <p:cNvPr id="22" name="直接连接符 21"/>
                <p:cNvCxnSpPr/>
                <p:nvPr/>
              </p:nvCxnSpPr>
              <p:spPr>
                <a:xfrm flipV="1">
                  <a:off x="7733" y="5780"/>
                  <a:ext cx="2651" cy="243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/>
                <p:cNvCxnSpPr/>
                <p:nvPr/>
              </p:nvCxnSpPr>
              <p:spPr>
                <a:xfrm>
                  <a:off x="7610" y="5902"/>
                  <a:ext cx="2774" cy="22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动作按钮: 第一张 26"/>
              <p:cNvSpPr/>
              <p:nvPr/>
            </p:nvSpPr>
            <p:spPr>
              <a:xfrm>
                <a:off x="8592" y="7646"/>
                <a:ext cx="761" cy="491"/>
              </a:xfrm>
              <a:prstGeom prst="actionButtonHom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6167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动作按钮: 信息 27"/>
              <p:cNvSpPr/>
              <p:nvPr/>
            </p:nvSpPr>
            <p:spPr>
              <a:xfrm>
                <a:off x="8617" y="5579"/>
                <a:ext cx="712" cy="688"/>
              </a:xfrm>
              <a:prstGeom prst="actionButtonInformation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6167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动作按钮: 声音 28"/>
              <p:cNvSpPr/>
              <p:nvPr/>
            </p:nvSpPr>
            <p:spPr>
              <a:xfrm>
                <a:off x="9721" y="6701"/>
                <a:ext cx="663" cy="515"/>
              </a:xfrm>
              <a:prstGeom prst="actionButtonSound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6167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0" name="动作按钮: 文档 29"/>
              <p:cNvSpPr/>
              <p:nvPr/>
            </p:nvSpPr>
            <p:spPr>
              <a:xfrm>
                <a:off x="7610" y="6701"/>
                <a:ext cx="638" cy="589"/>
              </a:xfrm>
              <a:prstGeom prst="actionButtonDocumen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6167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131" y="3648"/>
              <a:ext cx="5684" cy="6425"/>
              <a:chOff x="1131" y="3648"/>
              <a:chExt cx="5684" cy="6425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131" y="3648"/>
                <a:ext cx="5684" cy="2410"/>
                <a:chOff x="1131" y="3648"/>
                <a:chExt cx="5684" cy="2410"/>
              </a:xfrm>
            </p:grpSpPr>
            <p:sp>
              <p:nvSpPr>
                <p:cNvPr id="5" name="文本框 4"/>
                <p:cNvSpPr txBox="1"/>
                <p:nvPr/>
              </p:nvSpPr>
              <p:spPr>
                <a:xfrm>
                  <a:off x="2535" y="3648"/>
                  <a:ext cx="2876" cy="72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dist"/>
                  <a:r>
                    <a:rPr lang="zh-CN" altLang="en-US" sz="2400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工作计划</a:t>
                  </a:r>
                  <a:endParaRPr lang="zh-CN" altLang="en-US" sz="2400">
                    <a:solidFill>
                      <a:schemeClr val="bg2">
                        <a:lumMod val="50000"/>
                      </a:schemeClr>
                    </a:solidFill>
                    <a:sym typeface="+mn-ea"/>
                  </a:endParaRPr>
                </a:p>
              </p:txBody>
            </p:sp>
            <p:sp>
              <p:nvSpPr>
                <p:cNvPr id="12" name="文本框 11"/>
                <p:cNvSpPr txBox="1"/>
                <p:nvPr/>
              </p:nvSpPr>
              <p:spPr>
                <a:xfrm>
                  <a:off x="1131" y="4558"/>
                  <a:ext cx="5685" cy="150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dist"/>
                  <a:r>
                    <a:rPr lang="zh-CN" altLang="en-US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General template workplace business wind work summary report plan General template</a:t>
                  </a:r>
                  <a:r>
                    <a:rPr lang="zh-CN" altLang="en-US" sz="2000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 </a:t>
                  </a:r>
                  <a:endParaRPr lang="zh-CN" altLang="en-US" sz="2000">
                    <a:solidFill>
                      <a:schemeClr val="bg2">
                        <a:lumMod val="50000"/>
                      </a:schemeClr>
                    </a:solidFill>
                    <a:sym typeface="+mn-ea"/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1131" y="7663"/>
                <a:ext cx="5684" cy="2410"/>
                <a:chOff x="1131" y="3648"/>
                <a:chExt cx="5684" cy="2410"/>
              </a:xfrm>
            </p:grpSpPr>
            <p:sp>
              <p:nvSpPr>
                <p:cNvPr id="15" name="文本框 14"/>
                <p:cNvSpPr txBox="1"/>
                <p:nvPr/>
              </p:nvSpPr>
              <p:spPr>
                <a:xfrm>
                  <a:off x="2535" y="3648"/>
                  <a:ext cx="2876" cy="72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dist"/>
                  <a:r>
                    <a:rPr lang="zh-CN" altLang="en-US" sz="2400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工作计划</a:t>
                  </a:r>
                  <a:endParaRPr lang="zh-CN" altLang="en-US" sz="2400">
                    <a:solidFill>
                      <a:schemeClr val="bg2">
                        <a:lumMod val="50000"/>
                      </a:schemeClr>
                    </a:solidFill>
                    <a:sym typeface="+mn-ea"/>
                  </a:endParaRPr>
                </a:p>
              </p:txBody>
            </p:sp>
            <p:sp>
              <p:nvSpPr>
                <p:cNvPr id="16" name="文本框 15"/>
                <p:cNvSpPr txBox="1"/>
                <p:nvPr/>
              </p:nvSpPr>
              <p:spPr>
                <a:xfrm>
                  <a:off x="1131" y="4558"/>
                  <a:ext cx="5685" cy="150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dist"/>
                  <a:r>
                    <a:rPr lang="zh-CN" altLang="en-US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General template workplace business wind work summary report plan General template</a:t>
                  </a:r>
                  <a:r>
                    <a:rPr lang="zh-CN" altLang="en-US" sz="2000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 </a:t>
                  </a:r>
                  <a:endParaRPr lang="zh-CN" altLang="en-US" sz="2000">
                    <a:solidFill>
                      <a:schemeClr val="bg2">
                        <a:lumMod val="50000"/>
                      </a:schemeClr>
                    </a:solidFill>
                    <a:sym typeface="+mn-ea"/>
                  </a:endParaRPr>
                </a:p>
              </p:txBody>
            </p:sp>
          </p:grpSp>
        </p:grpSp>
        <p:grpSp>
          <p:nvGrpSpPr>
            <p:cNvPr id="18" name="组合 17"/>
            <p:cNvGrpSpPr/>
            <p:nvPr/>
          </p:nvGrpSpPr>
          <p:grpSpPr>
            <a:xfrm>
              <a:off x="12621" y="3648"/>
              <a:ext cx="5684" cy="6425"/>
              <a:chOff x="1131" y="3648"/>
              <a:chExt cx="5684" cy="6425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1131" y="3648"/>
                <a:ext cx="5684" cy="2410"/>
                <a:chOff x="1131" y="3648"/>
                <a:chExt cx="5684" cy="2410"/>
              </a:xfrm>
            </p:grpSpPr>
            <p:sp>
              <p:nvSpPr>
                <p:cNvPr id="20" name="文本框 19"/>
                <p:cNvSpPr txBox="1"/>
                <p:nvPr/>
              </p:nvSpPr>
              <p:spPr>
                <a:xfrm>
                  <a:off x="2535" y="3648"/>
                  <a:ext cx="2876" cy="72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dist"/>
                  <a:r>
                    <a:rPr lang="zh-CN" altLang="en-US" sz="2400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工作计划</a:t>
                  </a:r>
                  <a:endParaRPr lang="zh-CN" altLang="en-US" sz="2400">
                    <a:solidFill>
                      <a:schemeClr val="bg2">
                        <a:lumMod val="50000"/>
                      </a:schemeClr>
                    </a:solidFill>
                    <a:sym typeface="+mn-ea"/>
                  </a:endParaRPr>
                </a:p>
              </p:txBody>
            </p:sp>
            <p:sp>
              <p:nvSpPr>
                <p:cNvPr id="21" name="文本框 20"/>
                <p:cNvSpPr txBox="1"/>
                <p:nvPr/>
              </p:nvSpPr>
              <p:spPr>
                <a:xfrm>
                  <a:off x="1131" y="4558"/>
                  <a:ext cx="5685" cy="150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dist"/>
                  <a:r>
                    <a:rPr lang="zh-CN" altLang="en-US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General template workplace business wind work summary report plan General template</a:t>
                  </a:r>
                  <a:r>
                    <a:rPr lang="zh-CN" altLang="en-US" sz="2000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 </a:t>
                  </a:r>
                  <a:endParaRPr lang="zh-CN" altLang="en-US" sz="2000">
                    <a:solidFill>
                      <a:schemeClr val="bg2">
                        <a:lumMod val="50000"/>
                      </a:schemeClr>
                    </a:solidFill>
                    <a:sym typeface="+mn-ea"/>
                  </a:endParaRPr>
                </a:p>
              </p:txBody>
            </p:sp>
          </p:grpSp>
          <p:grpSp>
            <p:nvGrpSpPr>
              <p:cNvPr id="25" name="组合 24"/>
              <p:cNvGrpSpPr/>
              <p:nvPr/>
            </p:nvGrpSpPr>
            <p:grpSpPr>
              <a:xfrm>
                <a:off x="1131" y="7663"/>
                <a:ext cx="5684" cy="2410"/>
                <a:chOff x="1131" y="3648"/>
                <a:chExt cx="5684" cy="2410"/>
              </a:xfrm>
            </p:grpSpPr>
            <p:sp>
              <p:nvSpPr>
                <p:cNvPr id="26" name="文本框 25"/>
                <p:cNvSpPr txBox="1"/>
                <p:nvPr/>
              </p:nvSpPr>
              <p:spPr>
                <a:xfrm>
                  <a:off x="2535" y="3648"/>
                  <a:ext cx="2876" cy="72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dist"/>
                  <a:r>
                    <a:rPr lang="zh-CN" altLang="en-US" sz="2400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工作计划</a:t>
                  </a:r>
                  <a:endParaRPr lang="zh-CN" altLang="en-US" sz="2400">
                    <a:solidFill>
                      <a:schemeClr val="bg2">
                        <a:lumMod val="50000"/>
                      </a:schemeClr>
                    </a:solidFill>
                    <a:sym typeface="+mn-ea"/>
                  </a:endParaRPr>
                </a:p>
              </p:txBody>
            </p:sp>
            <p:sp>
              <p:nvSpPr>
                <p:cNvPr id="32" name="文本框 31"/>
                <p:cNvSpPr txBox="1"/>
                <p:nvPr/>
              </p:nvSpPr>
              <p:spPr>
                <a:xfrm>
                  <a:off x="1131" y="4558"/>
                  <a:ext cx="5685" cy="150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dist"/>
                  <a:r>
                    <a:rPr lang="zh-CN" altLang="en-US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General template workplace business wind work summary report plan General template</a:t>
                  </a:r>
                  <a:r>
                    <a:rPr lang="zh-CN" altLang="en-US" sz="2000">
                      <a:solidFill>
                        <a:schemeClr val="bg2">
                          <a:lumMod val="50000"/>
                        </a:schemeClr>
                      </a:solidFill>
                      <a:sym typeface="+mn-ea"/>
                    </a:rPr>
                    <a:t> </a:t>
                  </a:r>
                  <a:endParaRPr lang="zh-CN" altLang="en-US" sz="2000">
                    <a:solidFill>
                      <a:schemeClr val="bg2">
                        <a:lumMod val="50000"/>
                      </a:schemeClr>
                    </a:solidFill>
                    <a:sym typeface="+mn-ea"/>
                  </a:endParaRPr>
                </a:p>
              </p:txBody>
            </p:sp>
          </p:grpSp>
        </p:grpSp>
      </p:grpSp>
      <p:sp>
        <p:nvSpPr>
          <p:cNvPr id="34" name="文本框 33"/>
          <p:cNvSpPr txBox="1"/>
          <p:nvPr/>
        </p:nvSpPr>
        <p:spPr>
          <a:xfrm>
            <a:off x="4561205" y="153035"/>
            <a:ext cx="2957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sym typeface="+mn-ea"/>
              </a:rPr>
              <a:t>工作计划</a:t>
            </a:r>
            <a:endParaRPr lang="zh-CN" altLang="en-US" sz="28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902835" y="675005"/>
            <a:ext cx="22739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>
                <a:solidFill>
                  <a:schemeClr val="bg2">
                    <a:lumMod val="50000"/>
                  </a:schemeClr>
                </a:solidFill>
                <a:sym typeface="+mn-ea"/>
              </a:rPr>
              <a:t>The work plan</a:t>
            </a:r>
            <a:endParaRPr lang="zh-CN" altLang="en-US" sz="16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561205" y="153035"/>
            <a:ext cx="2957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sym typeface="+mn-ea"/>
              </a:rPr>
              <a:t>工作总结</a:t>
            </a:r>
            <a:endParaRPr lang="zh-CN" altLang="en-US" sz="28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02835" y="675005"/>
            <a:ext cx="22739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>
                <a:solidFill>
                  <a:schemeClr val="bg2">
                    <a:lumMod val="50000"/>
                  </a:schemeClr>
                </a:solidFill>
                <a:sym typeface="+mn-ea"/>
              </a:rPr>
              <a:t>Job summary</a:t>
            </a:r>
            <a:endParaRPr lang="zh-CN" altLang="en-US" sz="16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431280" y="4330065"/>
            <a:ext cx="5285105" cy="18713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61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431280" y="1823720"/>
            <a:ext cx="5285105" cy="1871345"/>
          </a:xfrm>
          <a:prstGeom prst="rect">
            <a:avLst/>
          </a:prstGeom>
          <a:solidFill>
            <a:srgbClr val="616767"/>
          </a:solidFill>
          <a:ln>
            <a:solidFill>
              <a:srgbClr val="61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715125" y="2411095"/>
            <a:ext cx="484632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  <a:sym typeface="+mn-ea"/>
              </a:rPr>
              <a:t>General template workplace business wind work summary report plan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General template workplace business wind work summary report plan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13" name="流程图: 库存数据 12"/>
          <p:cNvSpPr/>
          <p:nvPr/>
        </p:nvSpPr>
        <p:spPr>
          <a:xfrm>
            <a:off x="316230" y="1823720"/>
            <a:ext cx="5379085" cy="4377690"/>
          </a:xfrm>
          <a:prstGeom prst="flowChartOnlineStorage">
            <a:avLst/>
          </a:prstGeom>
          <a:blipFill rotWithShape="1">
            <a:blip r:embed="rId1"/>
            <a:stretch>
              <a:fillRect/>
            </a:stretch>
          </a:blipFill>
          <a:ln>
            <a:solidFill>
              <a:srgbClr val="61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812915" y="4405630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>
                <a:solidFill>
                  <a:srgbClr val="616767"/>
                </a:solidFill>
              </a:rPr>
              <a:t>关键字</a:t>
            </a:r>
            <a:endParaRPr lang="zh-CN" altLang="en-US" sz="2800">
              <a:solidFill>
                <a:srgbClr val="616767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50355" y="4927600"/>
            <a:ext cx="484632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616767"/>
                </a:solidFill>
                <a:sym typeface="+mn-ea"/>
              </a:rPr>
              <a:t>General template workplace business wind work summary report planGeneral template workplace business wind work summary report plan</a:t>
            </a:r>
            <a:endParaRPr lang="zh-CN" altLang="en-US">
              <a:solidFill>
                <a:srgbClr val="616767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12915" y="1889125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关键字</a:t>
            </a:r>
            <a:endParaRPr lang="zh-CN" altLang="en-US" sz="28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50448EDE-15B4-4C30-818C-43D02912796C-1">
      <extobjdata type="50448EDE-15B4-4C30-818C-43D02912796C" data="ewogICAiZXhwcmVzc2lvbiIgOiAiZXlKcFkyOXVjeUk2VzNzaWRIbHdaU0k2SWxOMlowSmxibnBsYm1WUUlpd2lkWFZwWkNJNkltVXhaR3hxWldKelp6VmpNREF3TURBd01DSXNJbmd4SWpveU56QXNJbmt4SWpvNE9Dd2llRElpT2pReU55d2llVElpT2pJMk1pd2lhVzVwZEdWa0lqcDBjblZsZlYwc0ltTnZiRzl5SWpvaUl6QXdNQ0lzSW5kcFpIUm9Jam94TlRjc0ltaGxhV2RvZENJNk1UYzBmUT09IiwKICAgImltYWdlQmFzZTY0IiA6ICJQRDk0Yld3Z2RtVnljMmx2YmowaU1TNHdJaUJsYm1OdlpHbHVaejBpVlZSR0xUZ2lQejRLSUNBZ0lDQWdQSE4yWnlCMmFXVjNRbTk0UFNJeU56QWdPRGdnTVRVM0lERTNOQ0lnY0hKbGMyVnlkbVZCYzNCbFkzUlNZWFJwYnowaWJtOXVaU0lnZG1WeWMybHZiajBpTVM0eElpQjRiV3h1Y3owaWFIUjBjRG92TDNkM2R5NTNNeTV2Y21jdk1qQXdNQzl6ZG1jaUlIaHRiRzV6T25oc2FXNXJQU0pvZEhSd09pOHZkM2QzTG5jekxtOXlaeTh4T1RrNUwzaHNhVzVySWo0S0lDQWdJQ0FnUENFdExTMHRQanhuSUdSaGRHRXRkaTB6WWpRMVltUmtPVDBpSWlCcFpEMGlaVEZrYkdwbFluTm5OV013TURBd01EQXdJaUJ6ZEhsc1pUMGlZM1Z5YzI5eU9pQndiMmx1ZEdWeU95QnpkSEp2YTJVdGQybGtkR2c2SURFN0lHWnBiR3d0YjNCaFkybDBlVG9nTURzZ2MzUnliMnRsT2lCeVoySW9NQ3dnTUN3Z01DazdJajQ4Y0c5c2VXZHZiaUJrWVhSaExYWXRNMkkwTldKa1pEazlJaUlnY0c5cGJuUnpQU0l6TkRndU5TdzRPQ0EwTWpjc01UTXhMalVnTkRJM0xESXhPQzQxSURNME9DNDFMREkyTWlBeU56QXNNakU0TGpVZ01qY3dMREV6TVM0MUlpQnpkSGxzWlQwaWMzUnliMnRsTFc5d1lXTnBkSGs2SURBN0lqNDhMM0J2YkhsbmIyNCtQQ0V0TFMwdFBqeG5JR1JoZEdFdGRpMHpZalExWW1Sa09UMGlJajQ4YkdsdVpTQmtZWFJoTFhZdE0ySTBOV0prWkRrOUlpSWdlREU5SWpNME9DNDFJaUI0TWowaU5ESTNJaUI1TVQwaU9EZ2lJSGt5UFNJeE16RXVOU0krUEM5c2FXNWxQanhzYVc1bElHUmhkR0V0ZGkwellqUTFZbVJrT1QwaUlpQjRNVDBpTXpRNExqVWlJSGd5UFNJME1URXVNeUlnZVRFOUlqRXdOUzQwSWlCNU1qMGlNVFF3TGpJaVBqd3ZiR2x1WlQ0OGNHOXNlV2R2YmlCa1lYUmhMWFl0TTJJME5XSmtaRGs5SWlJZ2NHOXBiblJ6UFNJek5EZ3VOU3c0T0NBME1qY3NNVE14TGpVZ016UTRMalVzTVRBMUxqUWdOREV4TGpNc01UUXdMaklpSUhOMGVXeGxQU0p6ZEhKdmEyVXRkMmxrZEdnNklEVTdJSE4wY205clpTMXZjR0ZqYVhSNU9pQXdPeUkrUEM5d2IyeDVaMjl1UGp3dlp6NDhaeUJrWVhSaExYWXRNMkkwTldKa1pEazlJaUkrUEd4cGJtVWdaR0YwWVMxMkxUTmlORFZpWkdRNVBTSWlJSGd4UFNJME1qY2lJSGd5UFNJME1qY2lJSGt4UFNJeE16RXVOU0lnZVRJOUlqSXhPQzQxSWo0OEwyeHBibVUrUENFdExTMHRQanh3YjJ4NVoyOXVJR1JoZEdFdGRpMHpZalExWW1Sa09UMGlJaUJ3YjJsdWRITTlJalF5Tnl3eE16RXVOU0EwTWpjc01qRTRMalVnTkRFeExqTXNNVFF3TGpJZ05ERXhMak1zTWpBNUxqZ2lJSE4wZVd4bFBTSnpkSEp2YTJVdGQybGtkR2c2SURVN0lITjBjbTlyWlMxdmNHRmphWFI1T2lBd095SStQQzl3YjJ4NVoyOXVQand2Wno0OFp5QmtZWFJoTFhZdE0ySTBOV0prWkRrOUlpSStQR3hwYm1VZ1pHRjBZUzEyTFROaU5EVmlaR1E1UFNJaUlIZ3hQU0kwTWpjaUlIZ3lQU0l6TkRndU5TSWdlVEU5SWpJeE9DNDFJaUI1TWowaU1qWXlJajQ4TDJ4cGJtVStQR3hwYm1VZ1pHRjBZUzEyTFROaU5EVmlaR1E1UFNJaUlIZ3hQU0kwTVRFdU15SWdlREk5SWpNME9DNDFJaUI1TVQwaU1qQTVMamdpSUhreVBTSXlORFF1TmlJK1BDOXNhVzVsUGp4d2IyeDVaMjl1SUdSaGRHRXRkaTB6WWpRMVltUmtPVDBpSWlCd2IybHVkSE05SWpReU55d3lNVGd1TlNBek5EZ3VOU3d5TmpJZ05ERXhMak1zTWpBNUxqZ2dNelE0TGpVc01qUTBMallpSUhOMGVXeGxQU0p6ZEhKdmEyVXRkMmxrZEdnNklEVTdJSE4wY205clpTMXZjR0ZqYVhSNU9pQXdPeUkrUEM5d2IyeDVaMjl1UGp3dlp6NDhaeUJrWVhSaExYWXRNMkkwTldKa1pEazlJaUkrUEd4cGJtVWdaR0YwWVMxMkxUTmlORFZpWkdRNVBTSWlJSGd4UFNJek5EZ3VOU0lnZURJOUlqSTNNQ0lnZVRFOUlqSTJNaUlnZVRJOUlqSXhPQzQxSWo0OEwyeHBibVUrUENFdExTMHRQanh3YjJ4NVoyOXVJR1JoZEdFdGRpMHpZalExWW1Sa09UMGlJaUJ3YjJsdWRITTlJak0wT0M0MUxESTJNaUF5TnpBc01qRTRMalVnTXpRNExqVXNNalEwTGpZZ01qZzFMamNzTWpBNUxqZ2lJSE4wZVd4bFBTSnpkSEp2YTJVdGQybGtkR2c2SURVN0lITjBjbTlyWlMxdmNHRmphWFI1T2lBd095SStQQzl3YjJ4NVoyOXVQand2Wno0OFp5QmtZWFJoTFhZdE0ySTBOV0prWkRrOUlpSStQR3hwYm1VZ1pHRjBZUzEyTFROaU5EVmlaR1E1UFNJaUlIZ3hQU0l5TnpBaUlIZ3lQU0l5TnpBaUlIa3hQU0l5TVRndU5TSWdlVEk5SWpFek1TNDFJajQ4TDJ4cGJtVStQR3hwYm1VZ1pHRjBZUzEyTFROaU5EVmlaR1E1UFNJaUlIZ3hQU0l5T0RVdU55SWdlREk5SWpJNE5TNDNJaUI1TVQwaU1qQTVMamdpSUhreVBTSXhOREF1TWlJK1BDOXNhVzVsUGp4d2IyeDVaMjl1SUdSaGRHRXRkaTB6WWpRMVltUmtPVDBpSWlCd2IybHVkSE05SWpJM01Dd3lNVGd1TlNBeU56QXNNVE14TGpVZ01qZzFMamNzTWpBNUxqZ2dNamcxTGpjc01UUXdMaklpSUhOMGVXeGxQU0p6ZEhKdmEyVXRkMmxrZEdnNklEVTdJSE4wY205clpTMXZjR0ZqYVhSNU9pQXdPeUkrUEM5d2IyeDVaMjl1UGp3dlp6NDhaeUJrWVhSaExYWXRNMkkwTldKa1pEazlJaUkrUEd4cGJtVWdaR0YwWVMxMkxUTmlORFZpWkdRNVBTSWlJSGd4UFNJeU56QWlJSGd5UFNJek5EZ3VOU0lnZVRFOUlqRXpNUzQxSWlCNU1qMGlPRGdpUGp3dmJHbHVaVDQ4SVMwdExTMCtQSEJ2YkhsbmIyNGdaR0YwWVMxMkxUTmlORFZpWkdRNVBTSWlJSEJ2YVc1MGN6MGlNamN3TERFek1TNDFJRE0wT0M0MUxEZzRJREk0TlM0M0xERTBNQzR5SURNME9DNDFMREV3TlM0MElpQnpkSGxzWlQwaWMzUnliMnRsTFhkcFpIUm9PaUExT3lCemRISnZhMlV0YjNCaFkybDBlVG9nTURzaVBqd3ZjRzlzZVdkdmJqNDhMMmMrUEM5blBnb2dJQ0FnSUNBOEwzTjJaejQ9IiwKICAgInR5cGUiIDogIm9yYWdhbmljX3N0cnVjdHVyZSIKfQo="/>
    </extobj>
    <extobj name="50448EDE-15B4-4C30-818C-43D02912796C-2">
      <extobjdata type="50448EDE-15B4-4C30-818C-43D02912796C" data="ewogICAiZXhwcmVzc2lvbiIgOiAiZXlKcFkyOXVjeUk2VzNzaWRIbHdaU0k2SWxOMlowSmxibnBsYm1WUUlpd2lkWFZwWkNJNkltVXhaR3hxWldKelp6VmpNREF3TURBd01DSXNJbmd4SWpveU56QXNJbmt4SWpvNE9Dd2llRElpT2pReU55d2llVElpT2pJMk1pd2lhVzVwZEdWa0lqcDBjblZsZlYwc0ltTnZiRzl5SWpvaUl6QXdNQ0lzSW5kcFpIUm9Jam94TlRjc0ltaGxhV2RvZENJNk1UYzBmUT09IiwKICAgImltYWdlQmFzZTY0IiA6ICJQRDk0Yld3Z2RtVnljMmx2YmowaU1TNHdJaUJsYm1OdlpHbHVaejBpVlZSR0xUZ2lQejRLSUNBZ0lDQWdQSE4yWnlCMmFXVjNRbTk0UFNJeU56QWdPRGdnTVRVM0lERTNOQ0lnY0hKbGMyVnlkbVZCYzNCbFkzUlNZWFJwYnowaWJtOXVaU0lnZG1WeWMybHZiajBpTVM0eElpQjRiV3h1Y3owaWFIUjBjRG92TDNkM2R5NTNNeTV2Y21jdk1qQXdNQzl6ZG1jaUlIaHRiRzV6T25oc2FXNXJQU0pvZEhSd09pOHZkM2QzTG5jekxtOXlaeTh4T1RrNUwzaHNhVzVySWo0S0lDQWdJQ0FnUENFdExTMHRQanhuSUdSaGRHRXRkaTB6WWpRMVltUmtPVDBpSWlCcFpEMGlaVEZrYkdwbFluTm5OV013TURBd01EQXdJaUJ6ZEhsc1pUMGlZM1Z5YzI5eU9pQndiMmx1ZEdWeU95QnpkSEp2YTJVdGQybGtkR2c2SURFN0lHWnBiR3d0YjNCaFkybDBlVG9nTURzZ2MzUnliMnRsT2lCeVoySW9NQ3dnTUN3Z01DazdJajQ4Y0c5c2VXZHZiaUJrWVhSaExYWXRNMkkwTldKa1pEazlJaUlnY0c5cGJuUnpQU0l6TkRndU5TdzRPQ0EwTWpjc01UTXhMalVnTkRJM0xESXhPQzQxSURNME9DNDFMREkyTWlBeU56QXNNakU0TGpVZ01qY3dMREV6TVM0MUlpQnpkSGxzWlQwaWMzUnliMnRsTFc5d1lXTnBkSGs2SURBN0lqNDhMM0J2YkhsbmIyNCtQQ0V0TFMwdFBqeG5JR1JoZEdFdGRpMHpZalExWW1Sa09UMGlJajQ4YkdsdVpTQmtZWFJoTFhZdE0ySTBOV0prWkRrOUlpSWdlREU5SWpNME9DNDFJaUI0TWowaU5ESTNJaUI1TVQwaU9EZ2lJSGt5UFNJeE16RXVOU0krUEM5c2FXNWxQanhzYVc1bElHUmhkR0V0ZGkwellqUTFZbVJrT1QwaUlpQjRNVDBpTXpRNExqVWlJSGd5UFNJME1URXVNeUlnZVRFOUlqRXdOUzQwSWlCNU1qMGlNVFF3TGpJaVBqd3ZiR2x1WlQ0OGNHOXNlV2R2YmlCa1lYUmhMWFl0TTJJME5XSmtaRGs5SWlJZ2NHOXBiblJ6UFNJek5EZ3VOU3c0T0NBME1qY3NNVE14TGpVZ016UTRMalVzTVRBMUxqUWdOREV4TGpNc01UUXdMaklpSUhOMGVXeGxQU0p6ZEhKdmEyVXRkMmxrZEdnNklEVTdJSE4wY205clpTMXZjR0ZqYVhSNU9pQXdPeUkrUEM5d2IyeDVaMjl1UGp3dlp6NDhaeUJrWVhSaExYWXRNMkkwTldKa1pEazlJaUkrUEd4cGJtVWdaR0YwWVMxMkxUTmlORFZpWkdRNVBTSWlJSGd4UFNJME1qY2lJSGd5UFNJME1qY2lJSGt4UFNJeE16RXVOU0lnZVRJOUlqSXhPQzQxSWo0OEwyeHBibVUrUENFdExTMHRQanh3YjJ4NVoyOXVJR1JoZEdFdGRpMHpZalExWW1Sa09UMGlJaUJ3YjJsdWRITTlJalF5Tnl3eE16RXVOU0EwTWpjc01qRTRMalVnTkRFeExqTXNNVFF3TGpJZ05ERXhMak1zTWpBNUxqZ2lJSE4wZVd4bFBTSnpkSEp2YTJVdGQybGtkR2c2SURVN0lITjBjbTlyWlMxdmNHRmphWFI1T2lBd095SStQQzl3YjJ4NVoyOXVQand2Wno0OFp5QmtZWFJoTFhZdE0ySTBOV0prWkRrOUlpSStQR3hwYm1VZ1pHRjBZUzEyTFROaU5EVmlaR1E1UFNJaUlIZ3hQU0kwTWpjaUlIZ3lQU0l6TkRndU5TSWdlVEU5SWpJeE9DNDFJaUI1TWowaU1qWXlJajQ4TDJ4cGJtVStQR3hwYm1VZ1pHRjBZUzEyTFROaU5EVmlaR1E1UFNJaUlIZ3hQU0kwTVRFdU15SWdlREk5SWpNME9DNDFJaUI1TVQwaU1qQTVMamdpSUhreVBTSXlORFF1TmlJK1BDOXNhVzVsUGp4d2IyeDVaMjl1SUdSaGRHRXRkaTB6WWpRMVltUmtPVDBpSWlCd2IybHVkSE05SWpReU55d3lNVGd1TlNBek5EZ3VOU3d5TmpJZ05ERXhMak1zTWpBNUxqZ2dNelE0TGpVc01qUTBMallpSUhOMGVXeGxQU0p6ZEhKdmEyVXRkMmxrZEdnNklEVTdJSE4wY205clpTMXZjR0ZqYVhSNU9pQXdPeUkrUEM5d2IyeDVaMjl1UGp3dlp6NDhaeUJrWVhSaExYWXRNMkkwTldKa1pEazlJaUkrUEd4cGJtVWdaR0YwWVMxMkxUTmlORFZpWkdRNVBTSWlJSGd4UFNJek5EZ3VOU0lnZURJOUlqSTNNQ0lnZVRFOUlqSTJNaUlnZVRJOUlqSXhPQzQxSWo0OEwyeHBibVUrUENFdExTMHRQanh3YjJ4NVoyOXVJR1JoZEdFdGRpMHpZalExWW1Sa09UMGlJaUJ3YjJsdWRITTlJak0wT0M0MUxESTJNaUF5TnpBc01qRTRMalVnTXpRNExqVXNNalEwTGpZZ01qZzFMamNzTWpBNUxqZ2lJSE4wZVd4bFBTSnpkSEp2YTJVdGQybGtkR2c2SURVN0lITjBjbTlyWlMxdmNHRmphWFI1T2lBd095SStQQzl3YjJ4NVoyOXVQand2Wno0OFp5QmtZWFJoTFhZdE0ySTBOV0prWkRrOUlpSStQR3hwYm1VZ1pHRjBZUzEyTFROaU5EVmlaR1E1UFNJaUlIZ3hQU0l5TnpBaUlIZ3lQU0l5TnpBaUlIa3hQU0l5TVRndU5TSWdlVEk5SWpFek1TNDFJajQ4TDJ4cGJtVStQR3hwYm1VZ1pHRjBZUzEyTFROaU5EVmlaR1E1UFNJaUlIZ3hQU0l5T0RVdU55SWdlREk5SWpJNE5TNDNJaUI1TVQwaU1qQTVMamdpSUhreVBTSXhOREF1TWlJK1BDOXNhVzVsUGp4d2IyeDVaMjl1SUdSaGRHRXRkaTB6WWpRMVltUmtPVDBpSWlCd2IybHVkSE05SWpJM01Dd3lNVGd1TlNBeU56QXNNVE14TGpVZ01qZzFMamNzTWpBNUxqZ2dNamcxTGpjc01UUXdMaklpSUhOMGVXeGxQU0p6ZEhKdmEyVXRkMmxrZEdnNklEVTdJSE4wY205clpTMXZjR0ZqYVhSNU9pQXdPeUkrUEM5d2IyeDVaMjl1UGp3dlp6NDhaeUJrWVhSaExYWXRNMkkwTldKa1pEazlJaUkrUEd4cGJtVWdaR0YwWVMxMkxUTmlORFZpWkdRNVBTSWlJSGd4UFNJeU56QWlJSGd5UFNJek5EZ3VOU0lnZVRFOUlqRXpNUzQxSWlCNU1qMGlPRGdpUGp3dmJHbHVaVDQ4SVMwdExTMCtQSEJ2YkhsbmIyNGdaR0YwWVMxMkxUTmlORFZpWkdRNVBTSWlJSEJ2YVc1MGN6MGlNamN3TERFek1TNDFJRE0wT0M0MUxEZzRJREk0TlM0M0xERTBNQzR5SURNME9DNDFMREV3TlM0MElpQnpkSGxzWlQwaWMzUnliMnRsTFhkcFpIUm9PaUExT3lCemRISnZhMlV0YjNCaFkybDBlVG9nTURzaVBqd3ZjRzlzZVdkdmJqNDhMMmMrUEM5blBnb2dJQ0FnSUNBOEwzTjJaejQ9IiwKICAgInR5cGUiIDogIm9yYWdhbmljX3N0cnVjdHVyZSIKfQo="/>
    </extobj>
    <extobj name="50448EDE-15B4-4C30-818C-43D02912796C-3">
      <extobjdata type="50448EDE-15B4-4C30-818C-43D02912796C" data="ewogICAiZXhwcmVzc2lvbiIgOiAiZXlKcFkyOXVjeUk2VzNzaWRIbHdaU0k2SWxOMlowSmxibnBsYm1WUUlpd2lkWFZwWkNJNkltVXhaR3hxWldKelp6VmpNREF3TURBd01DSXNJbmd4SWpveU56QXNJbmt4SWpvNE9Dd2llRElpT2pReU55d2llVElpT2pJMk1pd2lhVzVwZEdWa0lqcDBjblZsZlYwc0ltTnZiRzl5SWpvaUl6QXdNQ0lzSW5kcFpIUm9Jam94TlRjc0ltaGxhV2RvZENJNk1UYzBmUT09IiwKICAgImltYWdlQmFzZTY0IiA6ICJQRDk0Yld3Z2RtVnljMmx2YmowaU1TNHdJaUJsYm1OdlpHbHVaejBpVlZSR0xUZ2lQejRLSUNBZ0lDQWdQSE4yWnlCMmFXVjNRbTk0UFNJeU56QWdPRGdnTVRVM0lERTNOQ0lnY0hKbGMyVnlkbVZCYzNCbFkzUlNZWFJwYnowaWJtOXVaU0lnZG1WeWMybHZiajBpTVM0eElpQjRiV3h1Y3owaWFIUjBjRG92TDNkM2R5NTNNeTV2Y21jdk1qQXdNQzl6ZG1jaUlIaHRiRzV6T25oc2FXNXJQU0pvZEhSd09pOHZkM2QzTG5jekxtOXlaeTh4T1RrNUwzaHNhVzVySWo0S0lDQWdJQ0FnUENFdExTMHRQanhuSUdSaGRHRXRkaTB6WWpRMVltUmtPVDBpSWlCcFpEMGlaVEZrYkdwbFluTm5OV013TURBd01EQXdJaUJ6ZEhsc1pUMGlZM1Z5YzI5eU9pQndiMmx1ZEdWeU95QnpkSEp2YTJVdGQybGtkR2c2SURFN0lHWnBiR3d0YjNCaFkybDBlVG9nTURzZ2MzUnliMnRsT2lCeVoySW9NQ3dnTUN3Z01DazdJajQ4Y0c5c2VXZHZiaUJrWVhSaExYWXRNMkkwTldKa1pEazlJaUlnY0c5cGJuUnpQU0l6TkRndU5TdzRPQ0EwTWpjc01UTXhMalVnTkRJM0xESXhPQzQxSURNME9DNDFMREkyTWlBeU56QXNNakU0TGpVZ01qY3dMREV6TVM0MUlpQnpkSGxzWlQwaWMzUnliMnRsTFc5d1lXTnBkSGs2SURBN0lqNDhMM0J2YkhsbmIyNCtQQ0V0TFMwdFBqeG5JR1JoZEdFdGRpMHpZalExWW1Sa09UMGlJajQ4YkdsdVpTQmtZWFJoTFhZdE0ySTBOV0prWkRrOUlpSWdlREU5SWpNME9DNDFJaUI0TWowaU5ESTNJaUI1TVQwaU9EZ2lJSGt5UFNJeE16RXVOU0krUEM5c2FXNWxQanhzYVc1bElHUmhkR0V0ZGkwellqUTFZbVJrT1QwaUlpQjRNVDBpTXpRNExqVWlJSGd5UFNJME1URXVNeUlnZVRFOUlqRXdOUzQwSWlCNU1qMGlNVFF3TGpJaVBqd3ZiR2x1WlQ0OGNHOXNlV2R2YmlCa1lYUmhMWFl0TTJJME5XSmtaRGs5SWlJZ2NHOXBiblJ6UFNJek5EZ3VOU3c0T0NBME1qY3NNVE14TGpVZ016UTRMalVzTVRBMUxqUWdOREV4TGpNc01UUXdMaklpSUhOMGVXeGxQU0p6ZEhKdmEyVXRkMmxrZEdnNklEVTdJSE4wY205clpTMXZjR0ZqYVhSNU9pQXdPeUkrUEM5d2IyeDVaMjl1UGp3dlp6NDhaeUJrWVhSaExYWXRNMkkwTldKa1pEazlJaUkrUEd4cGJtVWdaR0YwWVMxMkxUTmlORFZpWkdRNVBTSWlJSGd4UFNJME1qY2lJSGd5UFNJME1qY2lJSGt4UFNJeE16RXVOU0lnZVRJOUlqSXhPQzQxSWo0OEwyeHBibVUrUENFdExTMHRQanh3YjJ4NVoyOXVJR1JoZEdFdGRpMHpZalExWW1Sa09UMGlJaUJ3YjJsdWRITTlJalF5Tnl3eE16RXVOU0EwTWpjc01qRTRMalVnTkRFeExqTXNNVFF3TGpJZ05ERXhMak1zTWpBNUxqZ2lJSE4wZVd4bFBTSnpkSEp2YTJVdGQybGtkR2c2SURVN0lITjBjbTlyWlMxdmNHRmphWFI1T2lBd095SStQQzl3YjJ4NVoyOXVQand2Wno0OFp5QmtZWFJoTFhZdE0ySTBOV0prWkRrOUlpSStQR3hwYm1VZ1pHRjBZUzEyTFROaU5EVmlaR1E1UFNJaUlIZ3hQU0kwTWpjaUlIZ3lQU0l6TkRndU5TSWdlVEU5SWpJeE9DNDFJaUI1TWowaU1qWXlJajQ4TDJ4cGJtVStQR3hwYm1VZ1pHRjBZUzEyTFROaU5EVmlaR1E1UFNJaUlIZ3hQU0kwTVRFdU15SWdlREk5SWpNME9DNDFJaUI1TVQwaU1qQTVMamdpSUhreVBTSXlORFF1TmlJK1BDOXNhVzVsUGp4d2IyeDVaMjl1SUdSaGRHRXRkaTB6WWpRMVltUmtPVDBpSWlCd2IybHVkSE05SWpReU55d3lNVGd1TlNBek5EZ3VOU3d5TmpJZ05ERXhMak1zTWpBNUxqZ2dNelE0TGpVc01qUTBMallpSUhOMGVXeGxQU0p6ZEhKdmEyVXRkMmxrZEdnNklEVTdJSE4wY205clpTMXZjR0ZqYVhSNU9pQXdPeUkrUEM5d2IyeDVaMjl1UGp3dlp6NDhaeUJrWVhSaExYWXRNMkkwTldKa1pEazlJaUkrUEd4cGJtVWdaR0YwWVMxMkxUTmlORFZpWkdRNVBTSWlJSGd4UFNJek5EZ3VOU0lnZURJOUlqSTNNQ0lnZVRFOUlqSTJNaUlnZVRJOUlqSXhPQzQxSWo0OEwyeHBibVUrUENFdExTMHRQanh3YjJ4NVoyOXVJR1JoZEdFdGRpMHpZalExWW1Sa09UMGlJaUJ3YjJsdWRITTlJak0wT0M0MUxESTJNaUF5TnpBc01qRTRMalVnTXpRNExqVXNNalEwTGpZZ01qZzFMamNzTWpBNUxqZ2lJSE4wZVd4bFBTSnpkSEp2YTJVdGQybGtkR2c2SURVN0lITjBjbTlyWlMxdmNHRmphWFI1T2lBd095SStQQzl3YjJ4NVoyOXVQand2Wno0OFp5QmtZWFJoTFhZdE0ySTBOV0prWkRrOUlpSStQR3hwYm1VZ1pHRjBZUzEyTFROaU5EVmlaR1E1UFNJaUlIZ3hQU0l5TnpBaUlIZ3lQU0l5TnpBaUlIa3hQU0l5TVRndU5TSWdlVEk5SWpFek1TNDFJajQ4TDJ4cGJtVStQR3hwYm1VZ1pHRjBZUzEyTFROaU5EVmlaR1E1UFNJaUlIZ3hQU0l5T0RVdU55SWdlREk5SWpJNE5TNDNJaUI1TVQwaU1qQTVMamdpSUhreVBTSXhOREF1TWlJK1BDOXNhVzVsUGp4d2IyeDVaMjl1SUdSaGRHRXRkaTB6WWpRMVltUmtPVDBpSWlCd2IybHVkSE05SWpJM01Dd3lNVGd1TlNBeU56QXNNVE14TGpVZ01qZzFMamNzTWpBNUxqZ2dNamcxTGpjc01UUXdMaklpSUhOMGVXeGxQU0p6ZEhKdmEyVXRkMmxrZEdnNklEVTdJSE4wY205clpTMXZjR0ZqYVhSNU9pQXdPeUkrUEM5d2IyeDVaMjl1UGp3dlp6NDhaeUJrWVhSaExYWXRNMkkwTldKa1pEazlJaUkrUEd4cGJtVWdaR0YwWVMxMkxUTmlORFZpWkdRNVBTSWlJSGd4UFNJeU56QWlJSGd5UFNJek5EZ3VOU0lnZVRFOUlqRXpNUzQxSWlCNU1qMGlPRGdpUGp3dmJHbHVaVDQ4SVMwdExTMCtQSEJ2YkhsbmIyNGdaR0YwWVMxMkxUTmlORFZpWkdRNVBTSWlJSEJ2YVc1MGN6MGlNamN3TERFek1TNDFJRE0wT0M0MUxEZzRJREk0TlM0M0xERTBNQzR5SURNME9DNDFMREV3TlM0MElpQnpkSGxzWlQwaWMzUnliMnRsTFhkcFpIUm9PaUExT3lCemRISnZhMlV0YjNCaFkybDBlVG9nTURzaVBqd3ZjRzlzZVdkdmJqNDhMMmMrUEM5blBnb2dJQ0FnSUNBOEwzTjJaejQ9IiwKICAgInR5cGUiIDogIm9yYWdhbmljX3N0cnVjdHVyZSIKfQo="/>
    </extobj>
  </extobjs>
</s:customData>
</file>

<file path=customXml/itemProps73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2351</Words>
  <Application>WPS 演示</Application>
  <PresentationFormat>宽屏</PresentationFormat>
  <Paragraphs>171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思源黑体旧字形 Regular</vt:lpstr>
      <vt:lpstr>黑体</vt:lpstr>
      <vt:lpstr>Arial Unicode MS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zcb</cp:lastModifiedBy>
  <cp:revision>35</cp:revision>
  <dcterms:created xsi:type="dcterms:W3CDTF">2019-06-19T02:08:00Z</dcterms:created>
  <dcterms:modified xsi:type="dcterms:W3CDTF">2020-06-13T06:39:01Z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  <property fmtid="{D5CDD505-2E9C-101B-9397-08002B2CF9AE}" pid="3" name="KSOTemplateUUID">
    <vt:lpwstr>v1.0_mb_oxxV7ppI2gO51U0LfZCAUg==</vt:lpwstr>
  </property>
</Properties>
</file>