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.jp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0" r:id="rId3"/>
    <p:sldId id="411" r:id="rId4"/>
    <p:sldId id="412" r:id="rId6"/>
    <p:sldId id="417" r:id="rId7"/>
    <p:sldId id="418" r:id="rId8"/>
    <p:sldId id="413" r:id="rId9"/>
    <p:sldId id="425" r:id="rId10"/>
    <p:sldId id="420" r:id="rId11"/>
    <p:sldId id="414" r:id="rId12"/>
    <p:sldId id="422" r:id="rId13"/>
    <p:sldId id="426" r:id="rId14"/>
    <p:sldId id="415" r:id="rId15"/>
    <p:sldId id="424" r:id="rId16"/>
    <p:sldId id="427" r:id="rId17"/>
    <p:sldId id="41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D5B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0"/>
        <p:guide pos="38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/>
          <a:stretch>
            <a:fillRect/>
          </a:stretch>
        </p:blipFill>
        <p:spPr>
          <a:xfrm>
            <a:off x="0" y="0"/>
            <a:ext cx="51314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>
            <a:off x="9048115" y="2865755"/>
            <a:ext cx="3143885" cy="39922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90570" y="1260475"/>
            <a:ext cx="5883910" cy="23069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p>
            <a:pPr algn="ctr"/>
            <a:r>
              <a:rPr lang="zh-CN" altLang="en-US" sz="72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毕业论文答辩模板</a:t>
            </a:r>
            <a:endParaRPr lang="zh-CN" altLang="en-US" sz="7200" u="sng">
              <a:ln w="12700" cmpd="sng">
                <a:noFill/>
                <a:prstDash val="solid"/>
              </a:ln>
              <a:solidFill>
                <a:srgbClr val="004D5B"/>
              </a:solidFill>
              <a:effectLst/>
              <a:latin typeface="汉仪雅酷黑简" panose="00020600040101010101" charset="-122"/>
              <a:ea typeface="思源宋体字体" panose="02020900000000000000" charset="-122"/>
              <a:cs typeface="汉仪雅酷黑简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3990975" y="4508500"/>
            <a:ext cx="4209415" cy="368300"/>
            <a:chOff x="4785" y="5155"/>
            <a:chExt cx="5282" cy="580"/>
          </a:xfrm>
        </p:grpSpPr>
        <p:sp>
          <p:nvSpPr>
            <p:cNvPr id="6" name="文本框 5"/>
            <p:cNvSpPr txBox="1"/>
            <p:nvPr/>
          </p:nvSpPr>
          <p:spPr>
            <a:xfrm>
              <a:off x="4785" y="5155"/>
              <a:ext cx="26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指导老师</a:t>
              </a:r>
              <a:r>
                <a:rPr lang="en-US" altLang="zh-CN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:</a:t>
              </a:r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稻壳儿</a:t>
              </a:r>
              <a:endParaRPr lang="zh-CN" altLang="en-US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81" y="5155"/>
              <a:ext cx="19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答辩人</a:t>
              </a:r>
              <a:r>
                <a:rPr lang="en-US" altLang="zh-CN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:</a:t>
              </a:r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桑果</a:t>
              </a:r>
              <a:endParaRPr lang="zh-CN" altLang="en-US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128010" y="3591560"/>
            <a:ext cx="6301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rPr>
              <a:t>The important thing in life is to have a great aim, and the determination to attain it.</a:t>
            </a:r>
            <a:endParaRPr lang="zh-CN" altLang="en-US" sz="1600">
              <a:solidFill>
                <a:srgbClr val="004D5B"/>
              </a:solidFill>
              <a:latin typeface="汉仪雅酷黑简" panose="00020600040101010101" charset="-122"/>
              <a:ea typeface="汉仪雅酷黑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4347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rPr>
              <a:t>关键技术与实验难点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5105" y="1321435"/>
            <a:ext cx="9272270" cy="1814830"/>
            <a:chOff x="1874" y="2279"/>
            <a:chExt cx="14602" cy="2858"/>
          </a:xfrm>
        </p:grpSpPr>
        <p:grpSp>
          <p:nvGrpSpPr>
            <p:cNvPr id="8" name="组合 7"/>
            <p:cNvGrpSpPr/>
            <p:nvPr/>
          </p:nvGrpSpPr>
          <p:grpSpPr>
            <a:xfrm>
              <a:off x="9524" y="2279"/>
              <a:ext cx="6905" cy="2858"/>
              <a:chOff x="11780" y="2274"/>
              <a:chExt cx="6905" cy="28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3848" y="2274"/>
                <a:ext cx="4837" cy="2804"/>
              </a:xfrm>
              <a:prstGeom prst="rect">
                <a:avLst/>
              </a:prstGeom>
              <a:solidFill>
                <a:srgbClr val="004D5B"/>
              </a:solidFill>
              <a:ln w="50800">
                <a:solidFill>
                  <a:srgbClr val="004D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3" name="图片 2" descr="golden-791072_19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0" y="3154"/>
                <a:ext cx="3003" cy="1978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" name="矩形 5"/>
            <p:cNvSpPr/>
            <p:nvPr/>
          </p:nvSpPr>
          <p:spPr>
            <a:xfrm>
              <a:off x="1874" y="2279"/>
              <a:ext cx="4837" cy="2804"/>
            </a:xfrm>
            <a:prstGeom prst="rect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mobile-791071_19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6" y="3141"/>
              <a:ext cx="3003" cy="19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本框 12"/>
            <p:cNvSpPr txBox="1"/>
            <p:nvPr/>
          </p:nvSpPr>
          <p:spPr>
            <a:xfrm>
              <a:off x="1881" y="2441"/>
              <a:ext cx="3949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527" y="2441"/>
              <a:ext cx="3949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40485" y="3603625"/>
            <a:ext cx="9511030" cy="1798320"/>
            <a:chOff x="-352" y="3388"/>
            <a:chExt cx="14978" cy="2832"/>
          </a:xfrm>
        </p:grpSpPr>
        <p:sp>
          <p:nvSpPr>
            <p:cNvPr id="11" name="文本框 10"/>
            <p:cNvSpPr txBox="1"/>
            <p:nvPr/>
          </p:nvSpPr>
          <p:spPr>
            <a:xfrm>
              <a:off x="5690" y="3388"/>
              <a:ext cx="2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添 加 标 题</a:t>
              </a:r>
              <a:endParaRPr lang="zh-CN" altLang="en-US" sz="2400" b="1">
                <a:solidFill>
                  <a:srgbClr val="004D5B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-352" y="4113"/>
              <a:ext cx="14978" cy="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您的内容打在这里，或者通过复制您的文本后，在此框中选择粘贴，并选择只保留文字。您的内容打在这里或者通过复制您的文本后，在此框中选择粘贴并选择只保留文字。</a:t>
              </a:r>
              <a:r>
                <a: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dirty="0">
                <a:solidFill>
                  <a:srgbClr val="004D5B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4347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rPr>
              <a:t>关键技术与实验难点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>
            <a:off x="1927860" y="1494155"/>
            <a:ext cx="2536190" cy="3869055"/>
            <a:chOff x="2808" y="2581"/>
            <a:chExt cx="3994" cy="6093"/>
          </a:xfrm>
        </p:grpSpPr>
        <p:pic>
          <p:nvPicPr>
            <p:cNvPr id="3" name="图片 2" descr="startup-593327_19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6" y="2581"/>
              <a:ext cx="3319" cy="22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4375" y="4424"/>
              <a:ext cx="862" cy="780"/>
            </a:xfrm>
            <a:prstGeom prst="rect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00" y="4415"/>
              <a:ext cx="10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01</a:t>
              </a:r>
              <a:endParaRPr lang="en-US" altLang="zh-CN" sz="2800">
                <a:solidFill>
                  <a:schemeClr val="bg1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808" y="5340"/>
              <a:ext cx="3995" cy="3334"/>
              <a:chOff x="4664" y="2377"/>
              <a:chExt cx="3995" cy="3334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4664" y="2950"/>
                <a:ext cx="3995" cy="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322" y="2377"/>
                <a:ext cx="267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</a:rPr>
                  <a:t>添 加 标 题</a:t>
                </a:r>
                <a:endParaRPr lang="zh-CN" altLang="en-US" sz="2400" b="1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</a:endParaRPr>
              </a:p>
            </p:txBody>
          </p:sp>
        </p:grpSp>
      </p:grpSp>
      <p:pic>
        <p:nvPicPr>
          <p:cNvPr id="11" name="图片 10" descr="startup-593327_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1525905"/>
            <a:ext cx="2107565" cy="14052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822315" y="2696210"/>
            <a:ext cx="547370" cy="495300"/>
          </a:xfrm>
          <a:prstGeom prst="rect">
            <a:avLst/>
          </a:prstGeom>
          <a:solidFill>
            <a:srgbClr val="004D5B"/>
          </a:solidFill>
          <a:ln w="50800">
            <a:solidFill>
              <a:srgbClr val="004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74690" y="2690495"/>
            <a:ext cx="68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汉仪雅酷黑简" panose="00020600040101010101" charset="-122"/>
                <a:ea typeface="汉仪雅酷黑简" panose="00020600040101010101" charset="-122"/>
              </a:rPr>
              <a:t>02</a:t>
            </a:r>
            <a:endParaRPr lang="en-US" altLang="zh-CN" sz="2800">
              <a:solidFill>
                <a:schemeClr val="bg1"/>
              </a:solidFill>
              <a:latin typeface="汉仪雅酷黑简" panose="00020600040101010101" charset="-122"/>
              <a:ea typeface="汉仪雅酷黑简" panose="0002060004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0">
            <a:off x="4827270" y="3277870"/>
            <a:ext cx="2536825" cy="2117090"/>
            <a:chOff x="4664" y="2377"/>
            <a:chExt cx="3995" cy="3334"/>
          </a:xfrm>
        </p:grpSpPr>
        <p:sp>
          <p:nvSpPr>
            <p:cNvPr id="16" name="文本框 15"/>
            <p:cNvSpPr txBox="1"/>
            <p:nvPr/>
          </p:nvSpPr>
          <p:spPr>
            <a:xfrm>
              <a:off x="4664" y="2950"/>
              <a:ext cx="3995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dirty="0">
                <a:solidFill>
                  <a:srgbClr val="004D5B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22" y="2377"/>
              <a:ext cx="267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</a:rPr>
                <a:t>添 加 标 题</a:t>
              </a:r>
              <a:endParaRPr lang="zh-CN" altLang="en-US" sz="2400" b="1">
                <a:solidFill>
                  <a:srgbClr val="004D5B"/>
                </a:solidFill>
                <a:latin typeface="微软雅黑" panose="020B0503020204020204" pitchFamily="34" charset="-122"/>
                <a:ea typeface="思源宋体字体" panose="0202090000000000000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7726680" y="1462405"/>
            <a:ext cx="2536825" cy="3869055"/>
            <a:chOff x="2808" y="2581"/>
            <a:chExt cx="3995" cy="6093"/>
          </a:xfrm>
        </p:grpSpPr>
        <p:pic>
          <p:nvPicPr>
            <p:cNvPr id="20" name="图片 19" descr="startup-593327_19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6" y="2581"/>
              <a:ext cx="3319" cy="22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矩形 20"/>
            <p:cNvSpPr/>
            <p:nvPr/>
          </p:nvSpPr>
          <p:spPr>
            <a:xfrm>
              <a:off x="4375" y="4424"/>
              <a:ext cx="862" cy="780"/>
            </a:xfrm>
            <a:prstGeom prst="rect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00" y="4415"/>
              <a:ext cx="10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03</a:t>
              </a:r>
              <a:endParaRPr lang="en-US" altLang="zh-CN" sz="2800">
                <a:solidFill>
                  <a:schemeClr val="bg1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808" y="5340"/>
              <a:ext cx="3995" cy="3334"/>
              <a:chOff x="4664" y="2377"/>
              <a:chExt cx="3995" cy="3334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664" y="2950"/>
                <a:ext cx="3995" cy="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322" y="2377"/>
                <a:ext cx="267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</a:rPr>
                  <a:t>添 加 标 题</a:t>
                </a:r>
                <a:endParaRPr lang="zh-CN" altLang="en-US" sz="2400" b="1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</a:endParaRPr>
              </a:p>
            </p:txBody>
          </p:sp>
        </p:grpSp>
      </p:grp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/>
          <a:stretch>
            <a:fillRect/>
          </a:stretch>
        </p:blipFill>
        <p:spPr>
          <a:xfrm>
            <a:off x="0" y="0"/>
            <a:ext cx="51314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>
            <a:off x="9048115" y="2865755"/>
            <a:ext cx="3143885" cy="39922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20365" y="2373630"/>
            <a:ext cx="6351270" cy="1699895"/>
            <a:chOff x="4749" y="3342"/>
            <a:chExt cx="10002" cy="2677"/>
          </a:xfrm>
        </p:grpSpPr>
        <p:sp>
          <p:nvSpPr>
            <p:cNvPr id="22" name="文本框 21"/>
            <p:cNvSpPr txBox="1"/>
            <p:nvPr/>
          </p:nvSpPr>
          <p:spPr>
            <a:xfrm>
              <a:off x="4749" y="3342"/>
              <a:ext cx="10002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6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研究成果与应用</a:t>
              </a:r>
              <a:endParaRPr lang="zh-CN" altLang="en-US" sz="6600" b="1" u="sng">
                <a:solidFill>
                  <a:srgbClr val="004D5B"/>
                </a:solidFill>
                <a:effectLst/>
                <a:latin typeface="楷体" panose="02010609060101010101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53" y="5100"/>
              <a:ext cx="918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rgbClr val="004D5B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The important thing in life is to have a great aim, and the determination to attain it.</a:t>
              </a:r>
              <a:endParaRPr lang="zh-CN" altLang="en-US" sz="16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29250" y="1121775"/>
            <a:ext cx="1333500" cy="1198908"/>
            <a:chOff x="8466" y="2405"/>
            <a:chExt cx="1864" cy="1691"/>
          </a:xfrm>
        </p:grpSpPr>
        <p:sp>
          <p:nvSpPr>
            <p:cNvPr id="9" name="六边形 8"/>
            <p:cNvSpPr/>
            <p:nvPr/>
          </p:nvSpPr>
          <p:spPr>
            <a:xfrm>
              <a:off x="8466" y="2438"/>
              <a:ext cx="1864" cy="1572"/>
            </a:xfrm>
            <a:prstGeom prst="hexagon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807" y="2405"/>
              <a:ext cx="1181" cy="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200" b="1">
                  <a:solidFill>
                    <a:schemeClr val="bg1"/>
                  </a:solidFill>
                  <a:latin typeface="楷体" panose="02010609060101010101" charset="-122"/>
                  <a:ea typeface="思源宋体字体" panose="02020900000000000000" charset="-122"/>
                </a:rPr>
                <a:t>肆</a:t>
              </a:r>
              <a:endParaRPr lang="zh-CN" altLang="en-US" sz="7200" b="1">
                <a:solidFill>
                  <a:schemeClr val="bg1"/>
                </a:solidFill>
                <a:latin typeface="楷体" panose="02010609060101010101" charset="-122"/>
                <a:ea typeface="思源宋体字体" panose="020209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rPr>
              <a:t>研究成果与应用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90" y="1593215"/>
            <a:ext cx="12136120" cy="3113405"/>
          </a:xfrm>
          <a:prstGeom prst="rect">
            <a:avLst/>
          </a:prstGeom>
          <a:solidFill>
            <a:srgbClr val="004D5B"/>
          </a:solidFill>
          <a:ln w="50800">
            <a:solidFill>
              <a:srgbClr val="004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865630" y="1743075"/>
            <a:ext cx="8460740" cy="816610"/>
            <a:chOff x="2768" y="2745"/>
            <a:chExt cx="13324" cy="1286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2768" y="2786"/>
              <a:ext cx="1282" cy="1239"/>
              <a:chOff x="10349" y="5159"/>
              <a:chExt cx="1302" cy="126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0349" y="5159"/>
                <a:ext cx="1302" cy="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7" name="图片 16" descr="chemistry-856929_12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5" y="5178"/>
                <a:ext cx="670" cy="1216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 rot="0">
              <a:off x="8775" y="2765"/>
              <a:ext cx="1290" cy="1267"/>
              <a:chOff x="3783" y="2487"/>
              <a:chExt cx="1302" cy="126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783" y="2487"/>
                <a:ext cx="1302" cy="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8" name="图片 7" descr="glass-717509_12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4143" y="2621"/>
                <a:ext cx="583" cy="1026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 rot="0">
              <a:off x="14790" y="2745"/>
              <a:ext cx="1302" cy="1266"/>
              <a:chOff x="10349" y="3146"/>
              <a:chExt cx="1302" cy="126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0349" y="3146"/>
                <a:ext cx="1302" cy="12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4" name="图片 13" descr="idea-5393862_12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31" y="3206"/>
                <a:ext cx="738" cy="1146"/>
              </a:xfrm>
              <a:prstGeom prst="rect">
                <a:avLst/>
              </a:prstGeom>
            </p:spPr>
          </p:pic>
        </p:grpSp>
      </p:grpSp>
      <p:cxnSp>
        <p:nvCxnSpPr>
          <p:cNvPr id="5" name="直接连接符 4"/>
          <p:cNvCxnSpPr/>
          <p:nvPr/>
        </p:nvCxnSpPr>
        <p:spPr>
          <a:xfrm>
            <a:off x="8094980" y="2709545"/>
            <a:ext cx="12700" cy="141668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73220" y="2709545"/>
            <a:ext cx="12700" cy="141668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rot="0">
            <a:off x="676910" y="2727325"/>
            <a:ext cx="3191510" cy="1713865"/>
            <a:chOff x="3632" y="2377"/>
            <a:chExt cx="5026" cy="2699"/>
          </a:xfrm>
        </p:grpSpPr>
        <p:sp>
          <p:nvSpPr>
            <p:cNvPr id="21" name="文本框 20"/>
            <p:cNvSpPr txBox="1"/>
            <p:nvPr/>
          </p:nvSpPr>
          <p:spPr>
            <a:xfrm>
              <a:off x="3632" y="2969"/>
              <a:ext cx="5026" cy="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806" y="2377"/>
              <a:ext cx="267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</a:rPr>
                <a:t>添 加 标 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4573905" y="2709545"/>
            <a:ext cx="3191510" cy="1713865"/>
            <a:chOff x="3632" y="2377"/>
            <a:chExt cx="5026" cy="2699"/>
          </a:xfrm>
        </p:grpSpPr>
        <p:sp>
          <p:nvSpPr>
            <p:cNvPr id="24" name="文本框 23"/>
            <p:cNvSpPr txBox="1"/>
            <p:nvPr/>
          </p:nvSpPr>
          <p:spPr>
            <a:xfrm>
              <a:off x="3632" y="2969"/>
              <a:ext cx="5026" cy="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06" y="2377"/>
              <a:ext cx="267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</a:rPr>
                <a:t>添 加 标 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8470900" y="2745105"/>
            <a:ext cx="3191510" cy="1713865"/>
            <a:chOff x="3632" y="2377"/>
            <a:chExt cx="5026" cy="2699"/>
          </a:xfrm>
        </p:grpSpPr>
        <p:sp>
          <p:nvSpPr>
            <p:cNvPr id="27" name="文本框 26"/>
            <p:cNvSpPr txBox="1"/>
            <p:nvPr/>
          </p:nvSpPr>
          <p:spPr>
            <a:xfrm>
              <a:off x="3632" y="2969"/>
              <a:ext cx="5026" cy="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806" y="2377"/>
              <a:ext cx="267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</a:rPr>
                <a:t>添 加 标 题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rPr>
              <a:t>研究成果与应用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34490" y="1103630"/>
            <a:ext cx="8922385" cy="4536440"/>
            <a:chOff x="3843" y="1846"/>
            <a:chExt cx="14051" cy="7144"/>
          </a:xfrm>
        </p:grpSpPr>
        <p:sp>
          <p:nvSpPr>
            <p:cNvPr id="6" name="矩形 5"/>
            <p:cNvSpPr/>
            <p:nvPr/>
          </p:nvSpPr>
          <p:spPr>
            <a:xfrm>
              <a:off x="6295" y="2813"/>
              <a:ext cx="11011" cy="6177"/>
            </a:xfrm>
            <a:prstGeom prst="rect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146" y="2326"/>
              <a:ext cx="12748" cy="5683"/>
            </a:xfrm>
            <a:prstGeom prst="rect">
              <a:avLst/>
            </a:prstGeom>
            <a:noFill/>
            <a:ln w="50800">
              <a:solidFill>
                <a:srgbClr val="004D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4D5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desk-4222025_1920"/>
            <p:cNvPicPr>
              <a:picLocks noChangeAspect="1"/>
            </p:cNvPicPr>
            <p:nvPr/>
          </p:nvPicPr>
          <p:blipFill>
            <a:blip r:embed="rId3"/>
            <a:srcRect l="8409" r="939"/>
            <a:stretch>
              <a:fillRect/>
            </a:stretch>
          </p:blipFill>
          <p:spPr>
            <a:xfrm>
              <a:off x="3843" y="1846"/>
              <a:ext cx="4420" cy="65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组合 13"/>
            <p:cNvGrpSpPr/>
            <p:nvPr/>
          </p:nvGrpSpPr>
          <p:grpSpPr>
            <a:xfrm>
              <a:off x="8786" y="3359"/>
              <a:ext cx="8003" cy="4795"/>
              <a:chOff x="3510" y="3772"/>
              <a:chExt cx="8003" cy="479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064" y="3772"/>
                <a:ext cx="289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添 加 标 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510" y="4497"/>
                <a:ext cx="8003" cy="4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您的内容打在这里或者通过复制您的文本后，在此框中选择粘贴并选择只保留文字。您的内容打在这里，或者通过复制您的文本后，在此框中选择粘贴，并选择只保留文字。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</p:grpSp>
      </p:grp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/>
          <a:stretch>
            <a:fillRect/>
          </a:stretch>
        </p:blipFill>
        <p:spPr>
          <a:xfrm>
            <a:off x="0" y="0"/>
            <a:ext cx="51314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>
            <a:off x="9048115" y="2865755"/>
            <a:ext cx="3143885" cy="39922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36290" y="1617980"/>
            <a:ext cx="5883910" cy="14452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p>
            <a:pPr algn="ctr"/>
            <a:r>
              <a:rPr lang="zh-CN" altLang="en-US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感</a:t>
            </a:r>
            <a:r>
              <a:rPr lang="en-US" altLang="zh-CN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 </a:t>
            </a:r>
            <a:r>
              <a:rPr lang="zh-CN" altLang="en-US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谢</a:t>
            </a:r>
            <a:r>
              <a:rPr lang="en-US" altLang="zh-CN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 </a:t>
            </a:r>
            <a:r>
              <a:rPr lang="zh-CN" altLang="en-US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聆</a:t>
            </a:r>
            <a:r>
              <a:rPr lang="en-US" altLang="zh-CN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 </a:t>
            </a:r>
            <a:r>
              <a:rPr lang="zh-CN" altLang="en-US" sz="8800" u="sng">
                <a:ln w="12700" cmpd="sng">
                  <a:noFill/>
                  <a:prstDash val="solid"/>
                </a:ln>
                <a:solidFill>
                  <a:srgbClr val="004D5B"/>
                </a:solidFill>
                <a:effectLst/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rPr>
              <a:t>听</a:t>
            </a:r>
            <a:endParaRPr lang="zh-CN" altLang="en-US" sz="8800" u="sng">
              <a:ln w="12700" cmpd="sng">
                <a:noFill/>
                <a:prstDash val="solid"/>
              </a:ln>
              <a:solidFill>
                <a:srgbClr val="004D5B"/>
              </a:solidFill>
              <a:effectLst/>
              <a:latin typeface="汉仪雅酷黑简" panose="00020600040101010101" charset="-122"/>
              <a:ea typeface="思源宋体字体" panose="02020900000000000000" charset="-122"/>
              <a:cs typeface="汉仪雅酷黑简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3991610" y="3937000"/>
            <a:ext cx="4209415" cy="368300"/>
            <a:chOff x="4785" y="5155"/>
            <a:chExt cx="5282" cy="580"/>
          </a:xfrm>
        </p:grpSpPr>
        <p:sp>
          <p:nvSpPr>
            <p:cNvPr id="6" name="文本框 5"/>
            <p:cNvSpPr txBox="1"/>
            <p:nvPr/>
          </p:nvSpPr>
          <p:spPr>
            <a:xfrm>
              <a:off x="4785" y="5155"/>
              <a:ext cx="26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指导老师</a:t>
              </a:r>
              <a:r>
                <a:rPr lang="en-US" altLang="zh-CN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:</a:t>
              </a:r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稻壳儿</a:t>
              </a:r>
              <a:endParaRPr lang="zh-CN" altLang="en-US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81" y="5155"/>
              <a:ext cx="19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答辩人</a:t>
              </a:r>
              <a:r>
                <a:rPr lang="en-US" altLang="zh-CN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:</a:t>
              </a:r>
              <a:r>
                <a:rPr lang="zh-CN" altLang="en-US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</a:rPr>
                <a:t>桑果</a:t>
              </a:r>
              <a:endParaRPr lang="zh-CN" altLang="en-US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127375" y="3137535"/>
            <a:ext cx="6301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rPr>
              <a:t>The important thing in life is to have a great aim, and the determination to attain it.</a:t>
            </a:r>
            <a:endParaRPr lang="zh-CN" altLang="en-US" sz="1600">
              <a:solidFill>
                <a:srgbClr val="004D5B"/>
              </a:solidFill>
              <a:latin typeface="汉仪雅酷黑简" panose="00020600040101010101" charset="-122"/>
              <a:ea typeface="汉仪雅酷黑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400_1920"/>
          <p:cNvPicPr>
            <a:picLocks noChangeAspect="1"/>
          </p:cNvPicPr>
          <p:nvPr/>
        </p:nvPicPr>
        <p:blipFill>
          <a:blip r:embed="rId1"/>
          <a:srcRect r="51969"/>
          <a:stretch>
            <a:fillRect/>
          </a:stretch>
        </p:blipFill>
        <p:spPr>
          <a:xfrm>
            <a:off x="0" y="0"/>
            <a:ext cx="49409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1"/>
          <a:srcRect l="56253" t="258"/>
          <a:stretch>
            <a:fillRect/>
          </a:stretch>
        </p:blipFill>
        <p:spPr>
          <a:xfrm>
            <a:off x="7690485" y="15875"/>
            <a:ext cx="4501515" cy="68421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27860" y="1066800"/>
            <a:ext cx="2857500" cy="1689100"/>
            <a:chOff x="5700" y="667"/>
            <a:chExt cx="4500" cy="2660"/>
          </a:xfrm>
        </p:grpSpPr>
        <p:sp>
          <p:nvSpPr>
            <p:cNvPr id="3" name="文本框 2"/>
            <p:cNvSpPr txBox="1"/>
            <p:nvPr/>
          </p:nvSpPr>
          <p:spPr>
            <a:xfrm>
              <a:off x="5700" y="667"/>
              <a:ext cx="4500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000" u="sng">
                  <a:solidFill>
                    <a:srgbClr val="004D5B"/>
                  </a:solidFill>
                  <a:ea typeface="思源宋体字体" panose="02020900000000000000" charset="-122"/>
                </a:rPr>
                <a:t>目</a:t>
              </a:r>
              <a:r>
                <a:rPr lang="en-US" altLang="zh-CN" sz="8000" u="sng">
                  <a:solidFill>
                    <a:srgbClr val="004D5B"/>
                  </a:solidFill>
                  <a:ea typeface="思源宋体字体" panose="02020900000000000000" charset="-122"/>
                </a:rPr>
                <a:t> </a:t>
              </a:r>
              <a:r>
                <a:rPr lang="zh-CN" altLang="en-US" sz="8000" u="sng">
                  <a:solidFill>
                    <a:srgbClr val="004D5B"/>
                  </a:solidFill>
                  <a:ea typeface="思源宋体字体" panose="02020900000000000000" charset="-122"/>
                </a:rPr>
                <a:t>录：</a:t>
              </a:r>
              <a:endParaRPr lang="zh-CN" altLang="en-US" sz="8000" u="sng">
                <a:solidFill>
                  <a:srgbClr val="004D5B"/>
                </a:solidFill>
                <a:ea typeface="思源宋体字体" panose="020209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718" y="2699"/>
              <a:ext cx="427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>
                  <a:solidFill>
                    <a:srgbClr val="004D5B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C  O  N  T  E  N  T  S</a:t>
              </a:r>
              <a:endParaRPr lang="en-US" altLang="zh-CN" sz="20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44465" y="1800860"/>
            <a:ext cx="5088255" cy="3255507"/>
            <a:chOff x="5060" y="4092"/>
            <a:chExt cx="8013" cy="4434"/>
          </a:xfrm>
        </p:grpSpPr>
        <p:sp>
          <p:nvSpPr>
            <p:cNvPr id="6" name="文本框 5"/>
            <p:cNvSpPr txBox="1"/>
            <p:nvPr/>
          </p:nvSpPr>
          <p:spPr>
            <a:xfrm>
              <a:off x="5098" y="5336"/>
              <a:ext cx="7520" cy="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02.</a:t>
              </a:r>
              <a:r>
                <a:rPr lang="zh-CN" altLang="en-US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研究方法与思路</a:t>
              </a:r>
              <a:endParaRPr lang="zh-CN" altLang="en-US" sz="32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098" y="6567"/>
              <a:ext cx="7975" cy="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03.</a:t>
              </a:r>
              <a:r>
                <a:rPr lang="zh-CN" altLang="en-US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关键技术与实验难点</a:t>
              </a:r>
              <a:endParaRPr lang="zh-CN" altLang="en-US" sz="32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098" y="7731"/>
              <a:ext cx="6898" cy="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04.</a:t>
              </a:r>
              <a:r>
                <a:rPr lang="zh-CN" altLang="en-US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研究成果与应用</a:t>
              </a:r>
              <a:endParaRPr lang="zh-CN" altLang="en-US" sz="32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60" y="4092"/>
              <a:ext cx="7185" cy="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01.</a:t>
              </a:r>
              <a:r>
                <a:rPr lang="zh-CN" altLang="en-US" sz="32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选题背景与意义</a:t>
              </a:r>
              <a:endParaRPr lang="zh-CN" altLang="en-US" sz="32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/>
          <a:stretch>
            <a:fillRect/>
          </a:stretch>
        </p:blipFill>
        <p:spPr>
          <a:xfrm>
            <a:off x="0" y="0"/>
            <a:ext cx="51314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>
            <a:off x="9048115" y="2865755"/>
            <a:ext cx="3143885" cy="39922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20365" y="2373630"/>
            <a:ext cx="6351270" cy="1699895"/>
            <a:chOff x="4749" y="3342"/>
            <a:chExt cx="10002" cy="2677"/>
          </a:xfrm>
        </p:grpSpPr>
        <p:sp>
          <p:nvSpPr>
            <p:cNvPr id="22" name="文本框 21"/>
            <p:cNvSpPr txBox="1"/>
            <p:nvPr/>
          </p:nvSpPr>
          <p:spPr>
            <a:xfrm>
              <a:off x="4749" y="3342"/>
              <a:ext cx="10002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600" b="1" u="sng">
                  <a:solidFill>
                    <a:srgbClr val="004D5B"/>
                  </a:solidFill>
                  <a:effectLst/>
                  <a:latin typeface="楷体" panose="02010609060101010101" charset="-122"/>
                  <a:ea typeface="思源宋体字体" panose="02020900000000000000" charset="-122"/>
                  <a:sym typeface="+mn-ea"/>
                </a:rPr>
                <a:t>选题背景与意义</a:t>
              </a:r>
              <a:endParaRPr lang="zh-CN" altLang="en-US" sz="6600" b="1" u="sng">
                <a:solidFill>
                  <a:srgbClr val="004D5B"/>
                </a:solidFill>
                <a:effectLst/>
                <a:latin typeface="楷体" panose="02010609060101010101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53" y="5100"/>
              <a:ext cx="918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rgbClr val="004D5B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The important thing in life is to have a great aim, and the determination to attain it.</a:t>
              </a:r>
              <a:endParaRPr lang="zh-CN" altLang="en-US" sz="16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29250" y="1121775"/>
            <a:ext cx="1333500" cy="1198908"/>
            <a:chOff x="8466" y="2405"/>
            <a:chExt cx="1864" cy="1691"/>
          </a:xfrm>
        </p:grpSpPr>
        <p:sp>
          <p:nvSpPr>
            <p:cNvPr id="9" name="六边形 8"/>
            <p:cNvSpPr/>
            <p:nvPr/>
          </p:nvSpPr>
          <p:spPr>
            <a:xfrm>
              <a:off x="8466" y="2438"/>
              <a:ext cx="1864" cy="1572"/>
            </a:xfrm>
            <a:prstGeom prst="hexagon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807" y="2405"/>
              <a:ext cx="1181" cy="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200" b="1">
                  <a:solidFill>
                    <a:schemeClr val="bg1"/>
                  </a:solidFill>
                  <a:latin typeface="楷体" panose="02010609060101010101" charset="-122"/>
                  <a:ea typeface="思源宋体字体" panose="02020900000000000000" charset="-122"/>
                </a:rPr>
                <a:t>壹</a:t>
              </a:r>
              <a:endParaRPr lang="zh-CN" altLang="en-US" sz="7200" b="1">
                <a:solidFill>
                  <a:schemeClr val="bg1"/>
                </a:solidFill>
                <a:latin typeface="楷体" panose="02010609060101010101" charset="-122"/>
                <a:ea typeface="思源宋体字体" panose="020209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 u="sng">
                <a:solidFill>
                  <a:srgbClr val="004D5B"/>
                </a:solidFill>
                <a:latin typeface="楷体" panose="02010609060101010101" charset="-122"/>
                <a:ea typeface="思源宋体 Heavy字体" panose="02020900000000000000" charset="-122"/>
                <a:sym typeface="+mn-ea"/>
              </a:rPr>
              <a:t>选题背景与意义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6075" y="1572260"/>
            <a:ext cx="6761480" cy="346583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26515" y="2310130"/>
            <a:ext cx="6690360" cy="3024505"/>
          </a:xfrm>
          <a:prstGeom prst="rect">
            <a:avLst/>
          </a:prstGeom>
          <a:noFill/>
          <a:ln w="63500">
            <a:solidFill>
              <a:srgbClr val="004D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4D5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bible-896220_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55" y="2472690"/>
            <a:ext cx="3562350" cy="24345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77970" y="1800860"/>
            <a:ext cx="1838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添 加 标 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思源宋体字体" panose="020209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64055" y="2611755"/>
            <a:ext cx="53435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思源宋体字体" panose="020209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 u="sng">
                <a:solidFill>
                  <a:srgbClr val="004D5B"/>
                </a:solidFill>
                <a:latin typeface="楷体" panose="02010609060101010101" charset="-122"/>
                <a:ea typeface="思源宋体 Heavy字体" panose="02020900000000000000" charset="-122"/>
                <a:sym typeface="+mn-ea"/>
              </a:rPr>
              <a:t>选题背景与意义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595880" y="1453515"/>
            <a:ext cx="6999605" cy="3996055"/>
            <a:chOff x="3996" y="2229"/>
            <a:chExt cx="11023" cy="6293"/>
          </a:xfrm>
        </p:grpSpPr>
        <p:sp>
          <p:nvSpPr>
            <p:cNvPr id="39" name="矩形 38"/>
            <p:cNvSpPr/>
            <p:nvPr/>
          </p:nvSpPr>
          <p:spPr>
            <a:xfrm>
              <a:off x="9482" y="5376"/>
              <a:ext cx="5486" cy="3147"/>
            </a:xfrm>
            <a:prstGeom prst="rect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996" y="2229"/>
              <a:ext cx="5486" cy="3147"/>
            </a:xfrm>
            <a:prstGeom prst="rect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 rot="0">
              <a:off x="4251" y="2551"/>
              <a:ext cx="5116" cy="2598"/>
              <a:chOff x="3384" y="1804"/>
              <a:chExt cx="5116" cy="259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384" y="2295"/>
                <a:ext cx="5116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454" y="1804"/>
                <a:ext cx="391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</a:rPr>
                  <a:t>添 加 标 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0">
              <a:off x="9903" y="2533"/>
              <a:ext cx="5116" cy="2616"/>
              <a:chOff x="3384" y="1786"/>
              <a:chExt cx="5116" cy="2616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384" y="2295"/>
                <a:ext cx="5116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454" y="1786"/>
                <a:ext cx="391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</a:rPr>
                  <a:t>添 加 标 题</a:t>
                </a:r>
                <a:endParaRPr lang="zh-CN" altLang="en-US" sz="2400" b="1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0">
              <a:off x="4251" y="5686"/>
              <a:ext cx="5116" cy="2616"/>
              <a:chOff x="3384" y="1786"/>
              <a:chExt cx="5116" cy="2616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3384" y="2295"/>
                <a:ext cx="5116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454" y="1786"/>
                <a:ext cx="275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</a:rPr>
                  <a:t>添 加 标 题</a:t>
                </a:r>
                <a:endParaRPr lang="zh-CN" altLang="en-US" sz="2400" b="1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0">
              <a:off x="9685" y="5686"/>
              <a:ext cx="5116" cy="2616"/>
              <a:chOff x="3384" y="1786"/>
              <a:chExt cx="5116" cy="2616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3384" y="2295"/>
                <a:ext cx="5116" cy="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454" y="1786"/>
                <a:ext cx="391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</a:rPr>
                  <a:t>添 加 标 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482" y="2229"/>
              <a:ext cx="5486" cy="3147"/>
            </a:xfrm>
            <a:prstGeom prst="rect">
              <a:avLst/>
            </a:prstGeom>
            <a:noFill/>
            <a:ln w="50800">
              <a:solidFill>
                <a:srgbClr val="004D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4D5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996" y="5376"/>
              <a:ext cx="5486" cy="3147"/>
            </a:xfrm>
            <a:prstGeom prst="rect">
              <a:avLst/>
            </a:prstGeom>
            <a:noFill/>
            <a:ln w="50800">
              <a:solidFill>
                <a:srgbClr val="004D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4D5B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068" y="2328"/>
              <a:ext cx="438" cy="4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9535" y="5457"/>
              <a:ext cx="438" cy="4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9589" y="2328"/>
              <a:ext cx="438" cy="431"/>
            </a:xfrm>
            <a:prstGeom prst="ellipse">
              <a:avLst/>
            </a:prstGeom>
            <a:solidFill>
              <a:srgbClr val="004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4086" y="5475"/>
              <a:ext cx="438" cy="431"/>
            </a:xfrm>
            <a:prstGeom prst="ellipse">
              <a:avLst/>
            </a:prstGeom>
            <a:solidFill>
              <a:srgbClr val="004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/>
          <a:stretch>
            <a:fillRect/>
          </a:stretch>
        </p:blipFill>
        <p:spPr>
          <a:xfrm>
            <a:off x="0" y="0"/>
            <a:ext cx="51314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>
            <a:off x="9048115" y="2865755"/>
            <a:ext cx="3143885" cy="39922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20365" y="2373630"/>
            <a:ext cx="6351270" cy="1699895"/>
            <a:chOff x="4749" y="3342"/>
            <a:chExt cx="10002" cy="2677"/>
          </a:xfrm>
        </p:grpSpPr>
        <p:sp>
          <p:nvSpPr>
            <p:cNvPr id="22" name="文本框 21"/>
            <p:cNvSpPr txBox="1"/>
            <p:nvPr/>
          </p:nvSpPr>
          <p:spPr>
            <a:xfrm>
              <a:off x="4749" y="3342"/>
              <a:ext cx="10002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6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研究方法与思路</a:t>
              </a:r>
              <a:endParaRPr lang="zh-CN" altLang="en-US" sz="6600" b="1" u="sng">
                <a:solidFill>
                  <a:srgbClr val="004D5B"/>
                </a:solidFill>
                <a:effectLst/>
                <a:latin typeface="楷体" panose="02010609060101010101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53" y="5100"/>
              <a:ext cx="918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rgbClr val="004D5B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The important thing in life is to have a great aim, and the determination to attain it.</a:t>
              </a:r>
              <a:endParaRPr lang="zh-CN" altLang="en-US" sz="16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29250" y="1121775"/>
            <a:ext cx="1333500" cy="1198908"/>
            <a:chOff x="8466" y="2405"/>
            <a:chExt cx="1864" cy="1691"/>
          </a:xfrm>
        </p:grpSpPr>
        <p:sp>
          <p:nvSpPr>
            <p:cNvPr id="9" name="六边形 8"/>
            <p:cNvSpPr/>
            <p:nvPr/>
          </p:nvSpPr>
          <p:spPr>
            <a:xfrm>
              <a:off x="8466" y="2438"/>
              <a:ext cx="1864" cy="1572"/>
            </a:xfrm>
            <a:prstGeom prst="hexagon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807" y="2405"/>
              <a:ext cx="1181" cy="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200" b="1">
                  <a:solidFill>
                    <a:schemeClr val="bg1"/>
                  </a:solidFill>
                  <a:latin typeface="楷体" panose="02010609060101010101" charset="-122"/>
                  <a:ea typeface="思源宋体字体" panose="02020900000000000000" charset="-122"/>
                </a:rPr>
                <a:t>贰</a:t>
              </a:r>
              <a:endParaRPr lang="zh-CN" altLang="en-US" sz="7200" b="1">
                <a:solidFill>
                  <a:schemeClr val="bg1"/>
                </a:solidFill>
                <a:latin typeface="楷体" panose="02010609060101010101" charset="-122"/>
                <a:ea typeface="思源宋体字体" panose="020209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rPr>
              <a:t>研究方法与思路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pic>
        <p:nvPicPr>
          <p:cNvPr id="3" name="图片 2" descr="book-2619909_1920"/>
          <p:cNvPicPr>
            <a:picLocks noChangeAspect="1"/>
          </p:cNvPicPr>
          <p:nvPr/>
        </p:nvPicPr>
        <p:blipFill>
          <a:blip r:embed="rId3"/>
          <a:srcRect t="10947"/>
          <a:stretch>
            <a:fillRect/>
          </a:stretch>
        </p:blipFill>
        <p:spPr>
          <a:xfrm>
            <a:off x="1428750" y="1863725"/>
            <a:ext cx="4060825" cy="2712085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428750" y="4385310"/>
            <a:ext cx="4060825" cy="688975"/>
          </a:xfrm>
          <a:prstGeom prst="rect">
            <a:avLst/>
          </a:prstGeom>
          <a:solidFill>
            <a:srgbClr val="004D5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27580" y="4268470"/>
            <a:ext cx="2463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输</a:t>
            </a: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入</a:t>
            </a: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关</a:t>
            </a: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键</a:t>
            </a:r>
            <a:r>
              <a:rPr lang="en-US" altLang="zh-CN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思源宋体字体" panose="02020900000000000000" charset="-122"/>
                <a:sym typeface="+mn-ea"/>
              </a:rPr>
              <a:t>词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思源宋体字体" panose="02020900000000000000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 rot="0">
            <a:off x="5626735" y="1772285"/>
            <a:ext cx="5135880" cy="3313430"/>
            <a:chOff x="8852" y="2655"/>
            <a:chExt cx="8088" cy="5218"/>
          </a:xfrm>
        </p:grpSpPr>
        <p:grpSp>
          <p:nvGrpSpPr>
            <p:cNvPr id="6" name="组合 5"/>
            <p:cNvGrpSpPr/>
            <p:nvPr/>
          </p:nvGrpSpPr>
          <p:grpSpPr>
            <a:xfrm>
              <a:off x="8852" y="2655"/>
              <a:ext cx="8088" cy="1452"/>
              <a:chOff x="8852" y="2655"/>
              <a:chExt cx="8088" cy="145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9236" y="2655"/>
                <a:ext cx="7704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8852" y="2950"/>
                <a:ext cx="438" cy="431"/>
              </a:xfrm>
              <a:prstGeom prst="ellipse">
                <a:avLst/>
              </a:prstGeom>
              <a:solidFill>
                <a:srgbClr val="004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852" y="4538"/>
              <a:ext cx="8088" cy="1452"/>
              <a:chOff x="8852" y="2655"/>
              <a:chExt cx="8088" cy="145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236" y="2655"/>
                <a:ext cx="7704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8852" y="2950"/>
                <a:ext cx="438" cy="431"/>
              </a:xfrm>
              <a:prstGeom prst="ellipse">
                <a:avLst/>
              </a:prstGeom>
              <a:solidFill>
                <a:srgbClr val="004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852" y="6421"/>
              <a:ext cx="8088" cy="1452"/>
              <a:chOff x="8852" y="2655"/>
              <a:chExt cx="8088" cy="145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9236" y="2655"/>
                <a:ext cx="7704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8852" y="2950"/>
                <a:ext cx="438" cy="431"/>
              </a:xfrm>
              <a:prstGeom prst="ellipse">
                <a:avLst/>
              </a:prstGeom>
              <a:solidFill>
                <a:srgbClr val="004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 b="68574"/>
          <a:stretch>
            <a:fillRect/>
          </a:stretch>
        </p:blipFill>
        <p:spPr>
          <a:xfrm flipH="1">
            <a:off x="7940675" y="0"/>
            <a:ext cx="4251325" cy="1786255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 flipH="1">
            <a:off x="10160" y="3983990"/>
            <a:ext cx="2263140" cy="28740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80" y="54610"/>
            <a:ext cx="339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rPr>
              <a:t>研究方法与思路</a:t>
            </a:r>
            <a:endParaRPr lang="zh-CN" altLang="en-US" sz="3600" b="1" u="sng">
              <a:solidFill>
                <a:srgbClr val="004D5B"/>
              </a:solidFill>
              <a:latin typeface="楷体" panose="02010609060101010101" charset="-122"/>
              <a:ea typeface="思源宋体 Heavy字体" panose="02020900000000000000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13990" y="1221740"/>
            <a:ext cx="6763385" cy="4803140"/>
            <a:chOff x="3580" y="1819"/>
            <a:chExt cx="10651" cy="7564"/>
          </a:xfrm>
        </p:grpSpPr>
        <p:grpSp>
          <p:nvGrpSpPr>
            <p:cNvPr id="3" name="组合 2"/>
            <p:cNvGrpSpPr/>
            <p:nvPr/>
          </p:nvGrpSpPr>
          <p:grpSpPr>
            <a:xfrm>
              <a:off x="3580" y="1819"/>
              <a:ext cx="10648" cy="1690"/>
              <a:chOff x="3580" y="1819"/>
              <a:chExt cx="10648" cy="169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580" y="1819"/>
                <a:ext cx="10648" cy="1690"/>
              </a:xfrm>
              <a:prstGeom prst="rect">
                <a:avLst/>
              </a:prstGeom>
              <a:solidFill>
                <a:srgbClr val="004D5B"/>
              </a:solidFill>
              <a:ln w="50800">
                <a:solidFill>
                  <a:srgbClr val="004D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135" y="1867"/>
                <a:ext cx="957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690" y="1957"/>
                <a:ext cx="438" cy="4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581" y="3777"/>
              <a:ext cx="10648" cy="1690"/>
              <a:chOff x="3580" y="1819"/>
              <a:chExt cx="10648" cy="169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580" y="1819"/>
                <a:ext cx="10648" cy="1690"/>
              </a:xfrm>
              <a:prstGeom prst="rect">
                <a:avLst/>
              </a:prstGeom>
              <a:noFill/>
              <a:ln w="50800">
                <a:solidFill>
                  <a:srgbClr val="004D5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4D5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135" y="1867"/>
                <a:ext cx="957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690" y="1957"/>
                <a:ext cx="438" cy="431"/>
              </a:xfrm>
              <a:prstGeom prst="ellipse">
                <a:avLst/>
              </a:prstGeom>
              <a:solidFill>
                <a:srgbClr val="004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583" y="7693"/>
              <a:ext cx="10648" cy="1690"/>
              <a:chOff x="3580" y="1819"/>
              <a:chExt cx="10648" cy="169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580" y="1819"/>
                <a:ext cx="10648" cy="1690"/>
              </a:xfrm>
              <a:prstGeom prst="rect">
                <a:avLst/>
              </a:prstGeom>
              <a:noFill/>
              <a:ln w="50800">
                <a:solidFill>
                  <a:srgbClr val="004D5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4D5B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35" y="1867"/>
                <a:ext cx="957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4D5B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rgbClr val="004D5B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690" y="1957"/>
                <a:ext cx="438" cy="431"/>
              </a:xfrm>
              <a:prstGeom prst="ellipse">
                <a:avLst/>
              </a:prstGeom>
              <a:solidFill>
                <a:srgbClr val="004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582" y="5735"/>
              <a:ext cx="10648" cy="1690"/>
              <a:chOff x="3580" y="1819"/>
              <a:chExt cx="10648" cy="169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580" y="1819"/>
                <a:ext cx="10648" cy="1690"/>
              </a:xfrm>
              <a:prstGeom prst="rect">
                <a:avLst/>
              </a:prstGeom>
              <a:solidFill>
                <a:srgbClr val="004D5B"/>
              </a:solidFill>
              <a:ln w="50800">
                <a:solidFill>
                  <a:srgbClr val="004D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135" y="1867"/>
                <a:ext cx="957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思源宋体字体" panose="02020900000000000000" charset="-122"/>
                    <a:sym typeface="+mn-ea"/>
                  </a:rPr>
                  <a:t>您的内容打在这里，或者通过复制您的文本后，在此框中选择粘贴，并选择只保留文字。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思源宋体字体" panose="02020900000000000000" charset="-122"/>
                  <a:sym typeface="+mn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690" y="1957"/>
                <a:ext cx="438" cy="4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ackground-5590398_1920"/>
          <p:cNvPicPr>
            <a:picLocks noChangeAspect="1"/>
          </p:cNvPicPr>
          <p:nvPr/>
        </p:nvPicPr>
        <p:blipFill>
          <a:blip r:embed="rId1"/>
          <a:srcRect r="50117"/>
          <a:stretch>
            <a:fillRect/>
          </a:stretch>
        </p:blipFill>
        <p:spPr>
          <a:xfrm>
            <a:off x="0" y="0"/>
            <a:ext cx="5131435" cy="6858000"/>
          </a:xfrm>
          <a:prstGeom prst="rect">
            <a:avLst/>
          </a:prstGeom>
        </p:spPr>
      </p:pic>
      <p:pic>
        <p:nvPicPr>
          <p:cNvPr id="4" name="图片 3" descr="background-5590400_1920"/>
          <p:cNvPicPr>
            <a:picLocks noChangeAspect="1"/>
          </p:cNvPicPr>
          <p:nvPr/>
        </p:nvPicPr>
        <p:blipFill>
          <a:blip r:embed="rId2"/>
          <a:srcRect l="56253" t="16667"/>
          <a:stretch>
            <a:fillRect/>
          </a:stretch>
        </p:blipFill>
        <p:spPr>
          <a:xfrm>
            <a:off x="9048115" y="2865755"/>
            <a:ext cx="3143885" cy="39922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37055" y="2367915"/>
            <a:ext cx="8517890" cy="2122805"/>
            <a:chOff x="3156" y="3333"/>
            <a:chExt cx="13414" cy="3343"/>
          </a:xfrm>
        </p:grpSpPr>
        <p:sp>
          <p:nvSpPr>
            <p:cNvPr id="22" name="文本框 21"/>
            <p:cNvSpPr txBox="1"/>
            <p:nvPr/>
          </p:nvSpPr>
          <p:spPr>
            <a:xfrm>
              <a:off x="3156" y="3333"/>
              <a:ext cx="13414" cy="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600" u="sng">
                  <a:solidFill>
                    <a:srgbClr val="004D5B"/>
                  </a:solidFill>
                  <a:latin typeface="汉仪雅酷黑简" panose="00020600040101010101" charset="-122"/>
                  <a:ea typeface="思源宋体字体" panose="02020900000000000000" charset="-122"/>
                  <a:cs typeface="汉仪雅酷黑简" panose="00020600040101010101" charset="-122"/>
                  <a:sym typeface="+mn-ea"/>
                </a:rPr>
                <a:t>关键技术与实验难点</a:t>
              </a:r>
              <a:endParaRPr lang="zh-CN" altLang="en-US" sz="6600" u="sng">
                <a:solidFill>
                  <a:srgbClr val="004D5B"/>
                </a:solidFill>
                <a:latin typeface="汉仪雅酷黑简" panose="00020600040101010101" charset="-122"/>
                <a:ea typeface="思源宋体字体" panose="02020900000000000000" charset="-122"/>
                <a:cs typeface="汉仪雅酷黑简" panose="00020600040101010101" charset="-122"/>
                <a:sym typeface="+mn-ea"/>
              </a:endParaRPr>
            </a:p>
            <a:p>
              <a:pPr algn="ctr"/>
              <a:endParaRPr lang="zh-CN" altLang="en-US" sz="6600" b="1" u="sng">
                <a:solidFill>
                  <a:srgbClr val="004D5B"/>
                </a:solidFill>
                <a:effectLst/>
                <a:latin typeface="楷体" panose="02010609060101010101" charset="-122"/>
                <a:ea typeface="思源宋体字体" panose="02020900000000000000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53" y="5100"/>
              <a:ext cx="918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rgbClr val="004D5B"/>
                  </a:solidFill>
                  <a:latin typeface="汉仪雅酷黑简" panose="00020600040101010101" charset="-122"/>
                  <a:ea typeface="汉仪雅酷黑简" panose="00020600040101010101" charset="-122"/>
                </a:rPr>
                <a:t>The important thing in life is to have a great aim, and the determination to attain it.</a:t>
              </a:r>
              <a:endParaRPr lang="zh-CN" altLang="en-US" sz="1600">
                <a:solidFill>
                  <a:srgbClr val="004D5B"/>
                </a:solidFill>
                <a:latin typeface="汉仪雅酷黑简" panose="00020600040101010101" charset="-122"/>
                <a:ea typeface="汉仪雅酷黑简" panose="0002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29250" y="1121775"/>
            <a:ext cx="1333500" cy="1198908"/>
            <a:chOff x="8466" y="2405"/>
            <a:chExt cx="1864" cy="1691"/>
          </a:xfrm>
        </p:grpSpPr>
        <p:sp>
          <p:nvSpPr>
            <p:cNvPr id="9" name="六边形 8"/>
            <p:cNvSpPr/>
            <p:nvPr/>
          </p:nvSpPr>
          <p:spPr>
            <a:xfrm>
              <a:off x="8466" y="2438"/>
              <a:ext cx="1864" cy="1572"/>
            </a:xfrm>
            <a:prstGeom prst="hexagon">
              <a:avLst/>
            </a:prstGeom>
            <a:solidFill>
              <a:srgbClr val="004D5B"/>
            </a:solidFill>
            <a:ln w="50800">
              <a:solidFill>
                <a:srgbClr val="004D5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807" y="2405"/>
              <a:ext cx="1181" cy="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200" b="1">
                  <a:solidFill>
                    <a:schemeClr val="bg1"/>
                  </a:solidFill>
                  <a:latin typeface="楷体" panose="02010609060101010101" charset="-122"/>
                  <a:ea typeface="思源宋体字体" panose="02020900000000000000" charset="-122"/>
                </a:rPr>
                <a:t>叁</a:t>
              </a:r>
              <a:endParaRPr lang="zh-CN" altLang="en-US" sz="7200" b="1">
                <a:solidFill>
                  <a:schemeClr val="bg1"/>
                </a:solidFill>
                <a:latin typeface="楷体" panose="02010609060101010101" charset="-122"/>
                <a:ea typeface="思源宋体字体" panose="020209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WPS 演示</Application>
  <PresentationFormat>宽屏</PresentationFormat>
  <Paragraphs>147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汉仪雅酷黑简</vt:lpstr>
      <vt:lpstr>思源宋体字体</vt:lpstr>
      <vt:lpstr>思源宋体 Heavy字体</vt:lpstr>
      <vt:lpstr>楷体</vt:lpstr>
      <vt:lpstr>思源宋体 SemiBold字体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宗介的波妞</cp:lastModifiedBy>
  <cp:revision>166</cp:revision>
  <dcterms:created xsi:type="dcterms:W3CDTF">2019-06-19T02:08:00Z</dcterms:created>
  <dcterms:modified xsi:type="dcterms:W3CDTF">2021-04-26T02:02:22Z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BCC4A90FB645468CBAE63A28D9D2EC84</vt:lpwstr>
  </property>
  <property fmtid="{D5CDD505-2E9C-101B-9397-08002B2CF9AE}" pid="4" name="KSOTemplateUUID">
    <vt:lpwstr>v1.0_mb_HX3l18GRCWlA2p/B3n2v1A==</vt:lpwstr>
  </property>
</Properties>
</file>